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79" r:id="rId5"/>
    <p:sldId id="259" r:id="rId6"/>
    <p:sldId id="260" r:id="rId7"/>
    <p:sldId id="280" r:id="rId8"/>
    <p:sldId id="275" r:id="rId9"/>
    <p:sldId id="274" r:id="rId10"/>
    <p:sldId id="276" r:id="rId11"/>
    <p:sldId id="277" r:id="rId12"/>
    <p:sldId id="263" r:id="rId13"/>
    <p:sldId id="262" r:id="rId14"/>
    <p:sldId id="264" r:id="rId15"/>
    <p:sldId id="265" r:id="rId16"/>
    <p:sldId id="266" r:id="rId17"/>
    <p:sldId id="267" r:id="rId18"/>
    <p:sldId id="268" r:id="rId19"/>
    <p:sldId id="269" r:id="rId20"/>
    <p:sldId id="270" r:id="rId21"/>
    <p:sldId id="271"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13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58510D-4E45-45F7-8CFA-2A6A0768A8AB}" type="datetimeFigureOut">
              <a:rPr lang="en-IN" smtClean="0"/>
              <a:t>06-11-2024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4B152C0B-14AA-4024-A744-592AFB7D70C7}"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235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58510D-4E45-45F7-8CFA-2A6A0768A8AB}" type="datetimeFigureOut">
              <a:rPr lang="en-IN" smtClean="0"/>
              <a:t>06-11-2024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152C0B-14AA-4024-A744-592AFB7D70C7}" type="slidenum">
              <a:rPr lang="en-IN" smtClean="0"/>
              <a:t>‹#›</a:t>
            </a:fld>
            <a:endParaRPr lang="en-IN"/>
          </a:p>
        </p:txBody>
      </p:sp>
    </p:spTree>
    <p:extLst>
      <p:ext uri="{BB962C8B-B14F-4D97-AF65-F5344CB8AC3E}">
        <p14:creationId xmlns:p14="http://schemas.microsoft.com/office/powerpoint/2010/main" val="346239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58510D-4E45-45F7-8CFA-2A6A0768A8AB}" type="datetimeFigureOut">
              <a:rPr lang="en-IN" smtClean="0"/>
              <a:t>06-11-2024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152C0B-14AA-4024-A744-592AFB7D70C7}"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598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58510D-4E45-45F7-8CFA-2A6A0768A8AB}" type="datetimeFigureOut">
              <a:rPr lang="en-IN" smtClean="0"/>
              <a:t>06-11-2024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152C0B-14AA-4024-A744-592AFB7D70C7}"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468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58510D-4E45-45F7-8CFA-2A6A0768A8AB}" type="datetimeFigureOut">
              <a:rPr lang="en-IN" smtClean="0"/>
              <a:t>06-11-2024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152C0B-14AA-4024-A744-592AFB7D70C7}" type="slidenum">
              <a:rPr lang="en-IN" smtClean="0"/>
              <a:t>‹#›</a:t>
            </a:fld>
            <a:endParaRPr lang="en-IN"/>
          </a:p>
        </p:txBody>
      </p:sp>
    </p:spTree>
    <p:extLst>
      <p:ext uri="{BB962C8B-B14F-4D97-AF65-F5344CB8AC3E}">
        <p14:creationId xmlns:p14="http://schemas.microsoft.com/office/powerpoint/2010/main" val="34994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58510D-4E45-45F7-8CFA-2A6A0768A8AB}" type="datetimeFigureOut">
              <a:rPr lang="en-IN" smtClean="0"/>
              <a:t>06-11-2024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152C0B-14AA-4024-A744-592AFB7D70C7}"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991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58510D-4E45-45F7-8CFA-2A6A0768A8AB}" type="datetimeFigureOut">
              <a:rPr lang="en-IN" smtClean="0"/>
              <a:t>06-11-2024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152C0B-14AA-4024-A744-592AFB7D70C7}"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504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8510D-4E45-45F7-8CFA-2A6A0768A8AB}" type="datetimeFigureOut">
              <a:rPr lang="en-IN" smtClean="0"/>
              <a:t>06-11-2024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152C0B-14AA-4024-A744-592AFB7D70C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903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8510D-4E45-45F7-8CFA-2A6A0768A8AB}" type="datetimeFigureOut">
              <a:rPr lang="en-IN" smtClean="0"/>
              <a:t>06-11-2024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152C0B-14AA-4024-A744-592AFB7D70C7}"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55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8510D-4E45-45F7-8CFA-2A6A0768A8AB}" type="datetimeFigureOut">
              <a:rPr lang="en-IN" smtClean="0"/>
              <a:t>06-11-2024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152C0B-14AA-4024-A744-592AFB7D70C7}" type="slidenum">
              <a:rPr lang="en-IN" smtClean="0"/>
              <a:t>‹#›</a:t>
            </a:fld>
            <a:endParaRPr lang="en-IN"/>
          </a:p>
        </p:txBody>
      </p:sp>
    </p:spTree>
    <p:extLst>
      <p:ext uri="{BB962C8B-B14F-4D97-AF65-F5344CB8AC3E}">
        <p14:creationId xmlns:p14="http://schemas.microsoft.com/office/powerpoint/2010/main" val="253237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58510D-4E45-45F7-8CFA-2A6A0768A8AB}" type="datetimeFigureOut">
              <a:rPr lang="en-IN" smtClean="0"/>
              <a:t>06-11-2024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152C0B-14AA-4024-A744-592AFB7D70C7}"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99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58510D-4E45-45F7-8CFA-2A6A0768A8AB}" type="datetimeFigureOut">
              <a:rPr lang="en-IN" smtClean="0"/>
              <a:t>06-11-2024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152C0B-14AA-4024-A744-592AFB7D70C7}" type="slidenum">
              <a:rPr lang="en-IN" smtClean="0"/>
              <a:t>‹#›</a:t>
            </a:fld>
            <a:endParaRPr lang="en-IN"/>
          </a:p>
        </p:txBody>
      </p:sp>
    </p:spTree>
    <p:extLst>
      <p:ext uri="{BB962C8B-B14F-4D97-AF65-F5344CB8AC3E}">
        <p14:creationId xmlns:p14="http://schemas.microsoft.com/office/powerpoint/2010/main" val="236642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58510D-4E45-45F7-8CFA-2A6A0768A8AB}" type="datetimeFigureOut">
              <a:rPr lang="en-IN" smtClean="0"/>
              <a:t>06-11-2024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B152C0B-14AA-4024-A744-592AFB7D70C7}"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22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58510D-4E45-45F7-8CFA-2A6A0768A8AB}" type="datetimeFigureOut">
              <a:rPr lang="en-IN" smtClean="0"/>
              <a:t>06-11-2024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152C0B-14AA-4024-A744-592AFB7D70C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05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8510D-4E45-45F7-8CFA-2A6A0768A8AB}" type="datetimeFigureOut">
              <a:rPr lang="en-IN" smtClean="0"/>
              <a:t>06-11-2024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B152C0B-14AA-4024-A744-592AFB7D70C7}" type="slidenum">
              <a:rPr lang="en-IN" smtClean="0"/>
              <a:t>‹#›</a:t>
            </a:fld>
            <a:endParaRPr lang="en-IN"/>
          </a:p>
        </p:txBody>
      </p:sp>
    </p:spTree>
    <p:extLst>
      <p:ext uri="{BB962C8B-B14F-4D97-AF65-F5344CB8AC3E}">
        <p14:creationId xmlns:p14="http://schemas.microsoft.com/office/powerpoint/2010/main" val="289500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58510D-4E45-45F7-8CFA-2A6A0768A8AB}" type="datetimeFigureOut">
              <a:rPr lang="en-IN" smtClean="0"/>
              <a:t>06-11-2024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152C0B-14AA-4024-A744-592AFB7D70C7}"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33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58510D-4E45-45F7-8CFA-2A6A0768A8AB}" type="datetimeFigureOut">
              <a:rPr lang="en-IN" smtClean="0"/>
              <a:t>06-11-2024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152C0B-14AA-4024-A744-592AFB7D70C7}" type="slidenum">
              <a:rPr lang="en-IN" smtClean="0"/>
              <a:t>‹#›</a:t>
            </a:fld>
            <a:endParaRPr lang="en-IN"/>
          </a:p>
        </p:txBody>
      </p:sp>
    </p:spTree>
    <p:extLst>
      <p:ext uri="{BB962C8B-B14F-4D97-AF65-F5344CB8AC3E}">
        <p14:creationId xmlns:p14="http://schemas.microsoft.com/office/powerpoint/2010/main" val="340997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58510D-4E45-45F7-8CFA-2A6A0768A8AB}" type="datetimeFigureOut">
              <a:rPr lang="en-IN" smtClean="0"/>
              <a:t>06-11-2024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152C0B-14AA-4024-A744-592AFB7D70C7}" type="slidenum">
              <a:rPr lang="en-IN" smtClean="0"/>
              <a:t>‹#›</a:t>
            </a:fld>
            <a:endParaRPr lang="en-IN"/>
          </a:p>
        </p:txBody>
      </p:sp>
    </p:spTree>
    <p:extLst>
      <p:ext uri="{BB962C8B-B14F-4D97-AF65-F5344CB8AC3E}">
        <p14:creationId xmlns:p14="http://schemas.microsoft.com/office/powerpoint/2010/main" val="705592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dium.com/the-node-js-collection/redesigning-nodejs-part-1-fac08a0e015a"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orditout.com/word-cloud/433815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eruskita.blogspot.com/p/science-4.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obilisationlab.org/what-new-power-means-for-campaigner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lltutorials.com/en/coachcorner/core%20values/competition%20day/2018/02/23/Coaching-Core-Values.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eilcummings.com/content/tracing-values"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8321-B1EB-5EAA-125F-EEE0D56F28CC}"/>
              </a:ext>
            </a:extLst>
          </p:cNvPr>
          <p:cNvSpPr>
            <a:spLocks noGrp="1"/>
          </p:cNvSpPr>
          <p:nvPr>
            <p:ph type="ctrTitle"/>
          </p:nvPr>
        </p:nvSpPr>
        <p:spPr>
          <a:xfrm>
            <a:off x="2535382" y="1596045"/>
            <a:ext cx="7182196" cy="3740726"/>
          </a:xfrm>
        </p:spPr>
        <p:txBody>
          <a:bodyPr>
            <a:normAutofit/>
          </a:bodyPr>
          <a:lstStyle/>
          <a:p>
            <a:r>
              <a:rPr lang="en-US" dirty="0"/>
              <a:t>CORE VALUES TO WORK UPON AS PER AWES AT HIGHER SECONDARY LEVEL</a:t>
            </a:r>
            <a:endParaRPr lang="en-IN" dirty="0"/>
          </a:p>
        </p:txBody>
      </p:sp>
    </p:spTree>
    <p:extLst>
      <p:ext uri="{BB962C8B-B14F-4D97-AF65-F5344CB8AC3E}">
        <p14:creationId xmlns:p14="http://schemas.microsoft.com/office/powerpoint/2010/main" val="15619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B77FCC49-F671-5546-B01B-9EAF7BEDA11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46167" y="1130531"/>
            <a:ext cx="9085811" cy="4744807"/>
          </a:xfrm>
          <a:prstGeom prst="rect">
            <a:avLst/>
          </a:prstGeom>
        </p:spPr>
      </p:pic>
    </p:spTree>
    <p:extLst>
      <p:ext uri="{BB962C8B-B14F-4D97-AF65-F5344CB8AC3E}">
        <p14:creationId xmlns:p14="http://schemas.microsoft.com/office/powerpoint/2010/main" val="1120498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1179D1-1CFF-F7AA-558A-94647B985D06}"/>
              </a:ext>
            </a:extLst>
          </p:cNvPr>
          <p:cNvSpPr>
            <a:spLocks noGrp="1"/>
          </p:cNvSpPr>
          <p:nvPr>
            <p:ph idx="1"/>
          </p:nvPr>
        </p:nvSpPr>
        <p:spPr/>
        <p:txBody>
          <a:bodyPr/>
          <a:lstStyle/>
          <a:p>
            <a:endParaRPr lang="en-IN" dirty="0"/>
          </a:p>
        </p:txBody>
      </p:sp>
      <p:pic>
        <p:nvPicPr>
          <p:cNvPr id="8" name="Picture 7">
            <a:extLst>
              <a:ext uri="{FF2B5EF4-FFF2-40B4-BE49-F238E27FC236}">
                <a16:creationId xmlns:a16="http://schemas.microsoft.com/office/drawing/2014/main" id="{B4DE4146-3D60-ED16-871B-F950714459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5399" y="827584"/>
            <a:ext cx="9494520" cy="5254640"/>
          </a:xfrm>
          <a:prstGeom prst="rect">
            <a:avLst/>
          </a:prstGeom>
        </p:spPr>
      </p:pic>
    </p:spTree>
    <p:extLst>
      <p:ext uri="{BB962C8B-B14F-4D97-AF65-F5344CB8AC3E}">
        <p14:creationId xmlns:p14="http://schemas.microsoft.com/office/powerpoint/2010/main" val="4210554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A4D109-3DD0-822A-20AA-7F1F191D65F1}"/>
              </a:ext>
            </a:extLst>
          </p:cNvPr>
          <p:cNvSpPr>
            <a:spLocks noGrp="1"/>
          </p:cNvSpPr>
          <p:nvPr>
            <p:ph idx="1"/>
          </p:nvPr>
        </p:nvSpPr>
        <p:spPr>
          <a:xfrm>
            <a:off x="981075" y="985963"/>
            <a:ext cx="10248900" cy="5041126"/>
          </a:xfrm>
        </p:spPr>
        <p:txBody>
          <a:bodyPr>
            <a:normAutofit fontScale="92500" lnSpcReduction="10000"/>
          </a:bodyPr>
          <a:lstStyle/>
          <a:p>
            <a:pPr marL="0" indent="0">
              <a:buNone/>
            </a:pPr>
            <a:r>
              <a:rPr lang="en-IN" sz="4800" dirty="0"/>
              <a:t>OBJECTIVE FOR DEVELOPING CORE VALUES:</a:t>
            </a:r>
          </a:p>
          <a:p>
            <a:pPr marL="0" indent="0">
              <a:buNone/>
            </a:pPr>
            <a:endParaRPr lang="en-IN" sz="4800" dirty="0"/>
          </a:p>
          <a:p>
            <a:pPr marL="0" indent="0">
              <a:buNone/>
            </a:pPr>
            <a:r>
              <a:rPr lang="en-IN" sz="4800" dirty="0"/>
              <a:t>The AWES (Army Welfare Education Society) emphasizes core values in the curriculum to develop Holistic Personality and to provide Holistic Education to the students . </a:t>
            </a:r>
          </a:p>
        </p:txBody>
      </p:sp>
    </p:spTree>
    <p:extLst>
      <p:ext uri="{BB962C8B-B14F-4D97-AF65-F5344CB8AC3E}">
        <p14:creationId xmlns:p14="http://schemas.microsoft.com/office/powerpoint/2010/main" val="708777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A64F-82C9-E5CA-F817-F4612E47D628}"/>
              </a:ext>
            </a:extLst>
          </p:cNvPr>
          <p:cNvSpPr>
            <a:spLocks noGrp="1"/>
          </p:cNvSpPr>
          <p:nvPr>
            <p:ph type="title"/>
          </p:nvPr>
        </p:nvSpPr>
        <p:spPr>
          <a:xfrm>
            <a:off x="1295402" y="714899"/>
            <a:ext cx="9601196" cy="1055716"/>
          </a:xfrm>
        </p:spPr>
        <p:txBody>
          <a:bodyPr>
            <a:normAutofit fontScale="90000"/>
          </a:bodyPr>
          <a:lstStyle/>
          <a:p>
            <a:r>
              <a:rPr lang="en-US" dirty="0"/>
              <a:t>CORE VALUES TO WORK UPON AS PER AWES AT HIGHER SECONDARY LEVEL:</a:t>
            </a:r>
            <a:endParaRPr lang="en-IN" dirty="0"/>
          </a:p>
        </p:txBody>
      </p:sp>
      <p:sp>
        <p:nvSpPr>
          <p:cNvPr id="3" name="Content Placeholder 2">
            <a:extLst>
              <a:ext uri="{FF2B5EF4-FFF2-40B4-BE49-F238E27FC236}">
                <a16:creationId xmlns:a16="http://schemas.microsoft.com/office/drawing/2014/main" id="{901D0355-6730-5D1B-48EF-D05D8D190A7E}"/>
              </a:ext>
            </a:extLst>
          </p:cNvPr>
          <p:cNvSpPr>
            <a:spLocks noGrp="1"/>
          </p:cNvSpPr>
          <p:nvPr>
            <p:ph idx="1"/>
          </p:nvPr>
        </p:nvSpPr>
        <p:spPr>
          <a:xfrm>
            <a:off x="1295401" y="2493818"/>
            <a:ext cx="9601196" cy="3557840"/>
          </a:xfrm>
        </p:spPr>
        <p:txBody>
          <a:bodyPr>
            <a:normAutofit lnSpcReduction="10000"/>
          </a:bodyPr>
          <a:lstStyle/>
          <a:p>
            <a:pPr>
              <a:buFont typeface="Wingdings" panose="05000000000000000000" pitchFamily="2" charset="2"/>
              <a:buChar char="Ø"/>
            </a:pPr>
            <a:r>
              <a:rPr lang="en-US" sz="1200" b="1" u="sng" dirty="0">
                <a:solidFill>
                  <a:srgbClr val="4B1301"/>
                </a:solidFill>
              </a:rPr>
              <a:t>INTEGRITY &amp; HONESTY</a:t>
            </a:r>
          </a:p>
          <a:p>
            <a:pPr>
              <a:buFont typeface="Wingdings" panose="05000000000000000000" pitchFamily="2" charset="2"/>
              <a:buChar char="Ø"/>
            </a:pPr>
            <a:r>
              <a:rPr lang="en-US" sz="1200" b="1" u="sng" dirty="0">
                <a:solidFill>
                  <a:srgbClr val="4B1301"/>
                </a:solidFill>
              </a:rPr>
              <a:t>RESPONSIBILITY &amp; ACCOUNTABILITY</a:t>
            </a:r>
          </a:p>
          <a:p>
            <a:pPr>
              <a:buFont typeface="Wingdings" panose="05000000000000000000" pitchFamily="2" charset="2"/>
              <a:buChar char="Ø"/>
            </a:pPr>
            <a:r>
              <a:rPr lang="en-US" sz="1200" b="1" u="sng" dirty="0">
                <a:solidFill>
                  <a:srgbClr val="4B1301"/>
                </a:solidFill>
              </a:rPr>
              <a:t>RESPECT &amp; EMPATHY</a:t>
            </a:r>
          </a:p>
          <a:p>
            <a:pPr>
              <a:buFont typeface="Wingdings" panose="05000000000000000000" pitchFamily="2" charset="2"/>
              <a:buChar char="Ø"/>
            </a:pPr>
            <a:r>
              <a:rPr lang="en-US" sz="1200" b="1" u="sng" dirty="0">
                <a:solidFill>
                  <a:srgbClr val="4B1301"/>
                </a:solidFill>
              </a:rPr>
              <a:t>DISCIPLINE &amp; SELF REGULATION</a:t>
            </a:r>
          </a:p>
          <a:p>
            <a:pPr>
              <a:buFont typeface="Wingdings" panose="05000000000000000000" pitchFamily="2" charset="2"/>
              <a:buChar char="Ø"/>
            </a:pPr>
            <a:r>
              <a:rPr lang="en-US" sz="1200" b="1" u="sng" dirty="0">
                <a:solidFill>
                  <a:srgbClr val="4B1301"/>
                </a:solidFill>
              </a:rPr>
              <a:t>COLLABORATION &amp; TEAM WORK </a:t>
            </a:r>
          </a:p>
          <a:p>
            <a:pPr>
              <a:buFont typeface="Wingdings" panose="05000000000000000000" pitchFamily="2" charset="2"/>
              <a:buChar char="Ø"/>
            </a:pPr>
            <a:r>
              <a:rPr lang="en-US" sz="1200" b="1" u="sng" dirty="0">
                <a:solidFill>
                  <a:srgbClr val="4B1301"/>
                </a:solidFill>
              </a:rPr>
              <a:t>PERSERVERANCE AND RESILIENCE</a:t>
            </a:r>
          </a:p>
          <a:p>
            <a:pPr>
              <a:buFont typeface="Wingdings" panose="05000000000000000000" pitchFamily="2" charset="2"/>
              <a:buChar char="Ø"/>
            </a:pPr>
            <a:r>
              <a:rPr lang="en-US" sz="1200" b="1" u="sng" dirty="0">
                <a:solidFill>
                  <a:srgbClr val="4B1301"/>
                </a:solidFill>
              </a:rPr>
              <a:t>CREATIVITY &amp; INNOVATION</a:t>
            </a:r>
          </a:p>
          <a:p>
            <a:pPr>
              <a:buFont typeface="Wingdings" panose="05000000000000000000" pitchFamily="2" charset="2"/>
              <a:buChar char="Ø"/>
            </a:pPr>
            <a:r>
              <a:rPr lang="en-US" sz="1200" b="1" u="sng" dirty="0">
                <a:solidFill>
                  <a:srgbClr val="4B1301"/>
                </a:solidFill>
              </a:rPr>
              <a:t>ENVIRONMENTAL AWARENESS &amp; RESPONSIBILITY</a:t>
            </a:r>
          </a:p>
          <a:p>
            <a:pPr>
              <a:buFont typeface="Wingdings" panose="05000000000000000000" pitchFamily="2" charset="2"/>
              <a:buChar char="Ø"/>
            </a:pPr>
            <a:r>
              <a:rPr lang="en-US" sz="1200" b="1" u="sng" dirty="0">
                <a:solidFill>
                  <a:srgbClr val="4B1301"/>
                </a:solidFill>
              </a:rPr>
              <a:t>GLOBAL AWARENESS &amp; CITIZENSHIP</a:t>
            </a:r>
          </a:p>
          <a:p>
            <a:pPr>
              <a:buFont typeface="Wingdings" panose="05000000000000000000" pitchFamily="2" charset="2"/>
              <a:buChar char="Ø"/>
            </a:pPr>
            <a:r>
              <a:rPr lang="en-US" sz="1200" b="1" u="sng" dirty="0">
                <a:solidFill>
                  <a:srgbClr val="4B1301"/>
                </a:solidFill>
              </a:rPr>
              <a:t>PATRIOTISM  &amp; NATIONAL PRIDE</a:t>
            </a:r>
          </a:p>
          <a:p>
            <a:pPr>
              <a:buFont typeface="Wingdings" panose="05000000000000000000" pitchFamily="2" charset="2"/>
              <a:buChar char="Ø"/>
            </a:pPr>
            <a:r>
              <a:rPr lang="en-US" sz="1200" b="1" u="sng" dirty="0">
                <a:solidFill>
                  <a:srgbClr val="4B1301"/>
                </a:solidFill>
              </a:rPr>
              <a:t>ETHICAL DECISION – MAKING &amp; FAIRNESS </a:t>
            </a:r>
          </a:p>
          <a:p>
            <a:pPr>
              <a:buFont typeface="Wingdings" panose="05000000000000000000" pitchFamily="2" charset="2"/>
              <a:buChar char="Ø"/>
            </a:pPr>
            <a:r>
              <a:rPr lang="en-US" sz="1200" b="1" u="sng" dirty="0">
                <a:solidFill>
                  <a:srgbClr val="4B1301"/>
                </a:solidFill>
              </a:rPr>
              <a:t>LIFELONG LEARNING &amp; ADAPTABILITY</a:t>
            </a:r>
          </a:p>
          <a:p>
            <a:pPr>
              <a:buFont typeface="Wingdings" panose="05000000000000000000" pitchFamily="2" charset="2"/>
              <a:buChar char="Ø"/>
            </a:pPr>
            <a:endParaRPr lang="en-IN" sz="1200" dirty="0">
              <a:solidFill>
                <a:srgbClr val="4B1301"/>
              </a:solidFill>
            </a:endParaRPr>
          </a:p>
        </p:txBody>
      </p:sp>
    </p:spTree>
    <p:extLst>
      <p:ext uri="{BB962C8B-B14F-4D97-AF65-F5344CB8AC3E}">
        <p14:creationId xmlns:p14="http://schemas.microsoft.com/office/powerpoint/2010/main" val="163754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95F26D-6F70-1692-9A51-FA70BEEF45E5}"/>
              </a:ext>
            </a:extLst>
          </p:cNvPr>
          <p:cNvSpPr>
            <a:spLocks noGrp="1"/>
          </p:cNvSpPr>
          <p:nvPr>
            <p:ph idx="1"/>
          </p:nvPr>
        </p:nvSpPr>
        <p:spPr>
          <a:xfrm>
            <a:off x="1295400" y="764771"/>
            <a:ext cx="9601200" cy="4779818"/>
          </a:xfrm>
        </p:spPr>
        <p:txBody>
          <a:bodyPr>
            <a:normAutofit fontScale="92500" lnSpcReduction="10000"/>
          </a:bodyPr>
          <a:lstStyle/>
          <a:p>
            <a:pPr marL="0" indent="0">
              <a:buNone/>
            </a:pPr>
            <a:r>
              <a:rPr lang="en-IN" dirty="0"/>
              <a:t>1. Integrity and Honesty 🤝</a:t>
            </a:r>
          </a:p>
          <a:p>
            <a:r>
              <a:rPr lang="en-IN" dirty="0"/>
              <a:t>Encourage honesty in academic work 📚</a:t>
            </a:r>
          </a:p>
          <a:p>
            <a:r>
              <a:rPr lang="en-IN" dirty="0"/>
              <a:t>Promote ethical </a:t>
            </a:r>
            <a:r>
              <a:rPr lang="en-IN" dirty="0" err="1"/>
              <a:t>behavior</a:t>
            </a:r>
            <a:r>
              <a:rPr lang="en-IN" dirty="0"/>
              <a:t> in assessments 📏</a:t>
            </a:r>
          </a:p>
          <a:p>
            <a:r>
              <a:rPr lang="en-IN" dirty="0"/>
              <a:t>Foster a respectful attitude toward others' work and opinions 👂</a:t>
            </a:r>
          </a:p>
          <a:p>
            <a:pPr marL="0" indent="0">
              <a:buNone/>
            </a:pPr>
            <a:endParaRPr lang="en-IN" dirty="0"/>
          </a:p>
          <a:p>
            <a:pPr marL="0" indent="0">
              <a:buNone/>
            </a:pPr>
            <a:endParaRPr lang="en-IN" dirty="0"/>
          </a:p>
          <a:p>
            <a:pPr marL="0" indent="0">
              <a:buNone/>
            </a:pPr>
            <a:r>
              <a:rPr lang="en-IN" dirty="0"/>
              <a:t>2. Responsibility and Accountability 📋</a:t>
            </a:r>
          </a:p>
          <a:p>
            <a:r>
              <a:rPr lang="en-IN" dirty="0"/>
              <a:t>Assign roles in group projects 🔄</a:t>
            </a:r>
          </a:p>
          <a:p>
            <a:r>
              <a:rPr lang="en-IN" dirty="0"/>
              <a:t>Track completion of assignments ✅</a:t>
            </a:r>
          </a:p>
          <a:p>
            <a:r>
              <a:rPr lang="en-IN" dirty="0"/>
              <a:t>Encourage self-reflection on individual contributions 🧠</a:t>
            </a:r>
          </a:p>
          <a:p>
            <a:pPr marL="0" indent="0">
              <a:buNone/>
            </a:pPr>
            <a:endParaRPr lang="en-IN" dirty="0"/>
          </a:p>
        </p:txBody>
      </p:sp>
    </p:spTree>
    <p:extLst>
      <p:ext uri="{BB962C8B-B14F-4D97-AF65-F5344CB8AC3E}">
        <p14:creationId xmlns:p14="http://schemas.microsoft.com/office/powerpoint/2010/main" val="4056528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D05F7-4C11-686B-A794-E8249EBB82C5}"/>
              </a:ext>
            </a:extLst>
          </p:cNvPr>
          <p:cNvSpPr>
            <a:spLocks noGrp="1"/>
          </p:cNvSpPr>
          <p:nvPr>
            <p:ph idx="1"/>
          </p:nvPr>
        </p:nvSpPr>
        <p:spPr>
          <a:xfrm>
            <a:off x="1295401" y="673331"/>
            <a:ext cx="9601196" cy="5054138"/>
          </a:xfrm>
        </p:spPr>
        <p:txBody>
          <a:bodyPr/>
          <a:lstStyle/>
          <a:p>
            <a:pPr marL="0" indent="0">
              <a:buNone/>
            </a:pPr>
            <a:r>
              <a:rPr lang="en-IN" dirty="0"/>
              <a:t>3. Respect and Empathy 💖</a:t>
            </a:r>
          </a:p>
          <a:p>
            <a:r>
              <a:rPr lang="en-IN" dirty="0"/>
              <a:t>Promote active listening and cultural awareness 🌏</a:t>
            </a:r>
          </a:p>
          <a:p>
            <a:r>
              <a:rPr lang="en-IN" dirty="0"/>
              <a:t>Develop conflict resolution skills 🤝</a:t>
            </a:r>
          </a:p>
          <a:p>
            <a:r>
              <a:rPr lang="en-IN" dirty="0"/>
              <a:t>Foster an inclusive environment for all students 🤗</a:t>
            </a:r>
          </a:p>
          <a:p>
            <a:pPr marL="0" indent="0">
              <a:buNone/>
            </a:pPr>
            <a:endParaRPr lang="en-IN" dirty="0"/>
          </a:p>
          <a:p>
            <a:pPr marL="0" indent="0">
              <a:buNone/>
            </a:pPr>
            <a:r>
              <a:rPr lang="en-IN" dirty="0"/>
              <a:t>4. Discipline and Self-Regulation ⏳</a:t>
            </a:r>
          </a:p>
          <a:p>
            <a:r>
              <a:rPr lang="en-IN" dirty="0"/>
              <a:t>Implement time management exercises ⏰</a:t>
            </a:r>
          </a:p>
          <a:p>
            <a:r>
              <a:rPr lang="en-IN" dirty="0"/>
              <a:t>Set academic and personal goals 🎯</a:t>
            </a:r>
          </a:p>
          <a:p>
            <a:r>
              <a:rPr lang="en-IN" dirty="0"/>
              <a:t>Encourage adherence to rules and responsibilities📜</a:t>
            </a:r>
          </a:p>
        </p:txBody>
      </p:sp>
    </p:spTree>
    <p:extLst>
      <p:ext uri="{BB962C8B-B14F-4D97-AF65-F5344CB8AC3E}">
        <p14:creationId xmlns:p14="http://schemas.microsoft.com/office/powerpoint/2010/main" val="519370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31A7E-8173-5BD3-4D77-38C064BAA51B}"/>
              </a:ext>
            </a:extLst>
          </p:cNvPr>
          <p:cNvSpPr>
            <a:spLocks noGrp="1"/>
          </p:cNvSpPr>
          <p:nvPr>
            <p:ph idx="1"/>
          </p:nvPr>
        </p:nvSpPr>
        <p:spPr>
          <a:xfrm>
            <a:off x="1295401" y="947651"/>
            <a:ext cx="9601196" cy="4928217"/>
          </a:xfrm>
        </p:spPr>
        <p:txBody>
          <a:bodyPr>
            <a:normAutofit lnSpcReduction="10000"/>
          </a:bodyPr>
          <a:lstStyle/>
          <a:p>
            <a:pPr marL="0" indent="0">
              <a:buNone/>
            </a:pPr>
            <a:r>
              <a:rPr lang="en-IN" dirty="0"/>
              <a:t>5. Collaboration and Teamwork 🤝</a:t>
            </a:r>
          </a:p>
          <a:p>
            <a:r>
              <a:rPr lang="en-IN" dirty="0"/>
              <a:t> Engage students in group projects and peer mentoring 🤝</a:t>
            </a:r>
          </a:p>
          <a:p>
            <a:r>
              <a:rPr lang="en-IN" dirty="0"/>
              <a:t>Organize sports and activities requiring cooperation 🏆</a:t>
            </a:r>
          </a:p>
          <a:p>
            <a:r>
              <a:rPr lang="en-IN" dirty="0"/>
              <a:t>Build a sense of team spirit 💪</a:t>
            </a:r>
          </a:p>
          <a:p>
            <a:pPr marL="0" indent="0">
              <a:buNone/>
            </a:pPr>
            <a:endParaRPr lang="en-IN" dirty="0"/>
          </a:p>
          <a:p>
            <a:pPr marL="0" indent="0">
              <a:buNone/>
            </a:pPr>
            <a:endParaRPr lang="en-IN" dirty="0"/>
          </a:p>
          <a:p>
            <a:pPr marL="0" indent="0">
              <a:buNone/>
            </a:pPr>
            <a:r>
              <a:rPr lang="en-IN" dirty="0"/>
              <a:t>6. Perseverance and Resilience 💪</a:t>
            </a:r>
          </a:p>
          <a:p>
            <a:r>
              <a:rPr lang="en-IN" dirty="0"/>
              <a:t>Encourage persistence through difficult tasks 🔄</a:t>
            </a:r>
          </a:p>
          <a:p>
            <a:r>
              <a:rPr lang="en-IN" dirty="0"/>
              <a:t>Recognize effort and growth over results 🌱</a:t>
            </a:r>
          </a:p>
          <a:p>
            <a:r>
              <a:rPr lang="en-IN" dirty="0"/>
              <a:t>Teach coping strategies for setbacks 💼</a:t>
            </a:r>
          </a:p>
        </p:txBody>
      </p:sp>
    </p:spTree>
    <p:extLst>
      <p:ext uri="{BB962C8B-B14F-4D97-AF65-F5344CB8AC3E}">
        <p14:creationId xmlns:p14="http://schemas.microsoft.com/office/powerpoint/2010/main" val="862208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C21C3-9E27-BEA6-CD87-90F22A268BB2}"/>
              </a:ext>
            </a:extLst>
          </p:cNvPr>
          <p:cNvSpPr>
            <a:spLocks noGrp="1"/>
          </p:cNvSpPr>
          <p:nvPr>
            <p:ph idx="1"/>
          </p:nvPr>
        </p:nvSpPr>
        <p:spPr>
          <a:xfrm>
            <a:off x="1295401" y="881149"/>
            <a:ext cx="9601196" cy="4994719"/>
          </a:xfrm>
        </p:spPr>
        <p:txBody>
          <a:bodyPr>
            <a:normAutofit lnSpcReduction="10000"/>
          </a:bodyPr>
          <a:lstStyle/>
          <a:p>
            <a:pPr marL="0" indent="0">
              <a:buNone/>
            </a:pPr>
            <a:r>
              <a:rPr lang="en-IN" dirty="0"/>
              <a:t>7. Creativity and Innovation 🎨</a:t>
            </a:r>
          </a:p>
          <a:p>
            <a:r>
              <a:rPr lang="en-IN" dirty="0"/>
              <a:t> Assign projects that allow creative expression 💡</a:t>
            </a:r>
          </a:p>
          <a:p>
            <a:r>
              <a:rPr lang="en-IN" dirty="0"/>
              <a:t>Encourage innovative problem-solving in academics 🧩</a:t>
            </a:r>
          </a:p>
          <a:p>
            <a:r>
              <a:rPr lang="en-IN" dirty="0"/>
              <a:t>Promote participation in creative clubs or competitions 🏅</a:t>
            </a:r>
          </a:p>
          <a:p>
            <a:pPr marL="0" indent="0">
              <a:buNone/>
            </a:pPr>
            <a:endParaRPr lang="en-IN" dirty="0"/>
          </a:p>
          <a:p>
            <a:pPr marL="0" indent="0">
              <a:buNone/>
            </a:pPr>
            <a:endParaRPr lang="en-IN" dirty="0"/>
          </a:p>
          <a:p>
            <a:pPr marL="0" indent="0">
              <a:buNone/>
            </a:pPr>
            <a:r>
              <a:rPr lang="en-IN" dirty="0"/>
              <a:t>8. Environmental Awareness and Responsibility 🌍</a:t>
            </a:r>
          </a:p>
          <a:p>
            <a:r>
              <a:rPr lang="en-IN" dirty="0"/>
              <a:t>Organize eco-friendly campaigns 🌱</a:t>
            </a:r>
          </a:p>
          <a:p>
            <a:r>
              <a:rPr lang="en-IN" dirty="0"/>
              <a:t>Emphasize sustainable practices ♻️</a:t>
            </a:r>
          </a:p>
          <a:p>
            <a:r>
              <a:rPr lang="en-IN" dirty="0"/>
              <a:t>Involve students in environmental conservation projects 🐢</a:t>
            </a:r>
          </a:p>
        </p:txBody>
      </p:sp>
    </p:spTree>
    <p:extLst>
      <p:ext uri="{BB962C8B-B14F-4D97-AF65-F5344CB8AC3E}">
        <p14:creationId xmlns:p14="http://schemas.microsoft.com/office/powerpoint/2010/main" val="910200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611002-C03F-E638-809A-5799781FDC66}"/>
              </a:ext>
            </a:extLst>
          </p:cNvPr>
          <p:cNvSpPr>
            <a:spLocks noGrp="1"/>
          </p:cNvSpPr>
          <p:nvPr>
            <p:ph idx="1"/>
          </p:nvPr>
        </p:nvSpPr>
        <p:spPr>
          <a:xfrm>
            <a:off x="872054" y="651933"/>
            <a:ext cx="32396658" cy="16239272"/>
          </a:xfrm>
        </p:spPr>
        <p:txBody>
          <a:bodyPr/>
          <a:lstStyle/>
          <a:p>
            <a:pPr marL="0" indent="0">
              <a:buNone/>
            </a:pPr>
            <a:r>
              <a:rPr lang="en-IN" dirty="0"/>
              <a:t>9. Global Awareness and Citizenship 🌏</a:t>
            </a:r>
          </a:p>
          <a:p>
            <a:r>
              <a:rPr lang="en-IN" dirty="0"/>
              <a:t>Host cultural exchange events 🌐</a:t>
            </a:r>
          </a:p>
          <a:p>
            <a:r>
              <a:rPr lang="en-IN" dirty="0"/>
              <a:t>Discuss global issues and respect for diversity 💬</a:t>
            </a:r>
          </a:p>
          <a:p>
            <a:r>
              <a:rPr lang="en-IN" dirty="0"/>
              <a:t>Encourage participation in global awareness initiatives 🌎</a:t>
            </a:r>
          </a:p>
          <a:p>
            <a:pPr marL="0" indent="0">
              <a:buNone/>
            </a:pPr>
            <a:endParaRPr lang="en-IN" dirty="0"/>
          </a:p>
          <a:p>
            <a:pPr marL="0" indent="0">
              <a:buNone/>
            </a:pPr>
            <a:r>
              <a:rPr lang="en-IN" dirty="0"/>
              <a:t>10. Patriotism and National Pride </a:t>
            </a:r>
          </a:p>
          <a:p>
            <a:r>
              <a:rPr lang="en-IN" dirty="0"/>
              <a:t>Observe national holidays and celebrate heritage 🏵️</a:t>
            </a:r>
          </a:p>
          <a:p>
            <a:r>
              <a:rPr lang="en-IN" dirty="0"/>
              <a:t>Engage students in discussions on civic responsibilities 🗣️</a:t>
            </a:r>
          </a:p>
          <a:p>
            <a:r>
              <a:rPr lang="en-IN" dirty="0"/>
              <a:t>Reinforce a sense of pride and duty toward the nation 🏛️</a:t>
            </a:r>
          </a:p>
        </p:txBody>
      </p:sp>
      <p:sp>
        <p:nvSpPr>
          <p:cNvPr id="4" name="AutoShape 2" descr="India Flag">
            <a:extLst>
              <a:ext uri="{FF2B5EF4-FFF2-40B4-BE49-F238E27FC236}">
                <a16:creationId xmlns:a16="http://schemas.microsoft.com/office/drawing/2014/main" id="{172FB779-640F-5D60-2B76-EB0D940052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descr="India Flag">
            <a:extLst>
              <a:ext uri="{FF2B5EF4-FFF2-40B4-BE49-F238E27FC236}">
                <a16:creationId xmlns:a16="http://schemas.microsoft.com/office/drawing/2014/main" id="{17AAB411-0F60-A7F3-D621-C488020B0BB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6" descr="India Flag">
            <a:extLst>
              <a:ext uri="{FF2B5EF4-FFF2-40B4-BE49-F238E27FC236}">
                <a16:creationId xmlns:a16="http://schemas.microsoft.com/office/drawing/2014/main" id="{CF72AD1E-5862-12CC-E8A6-3C6F2228BF3F}"/>
              </a:ext>
            </a:extLst>
          </p:cNvPr>
          <p:cNvSpPr>
            <a:spLocks noChangeAspect="1" noChangeArrowheads="1"/>
          </p:cNvSpPr>
          <p:nvPr/>
        </p:nvSpPr>
        <p:spPr bwMode="auto">
          <a:xfrm>
            <a:off x="6248400" y="3581399"/>
            <a:ext cx="1366058" cy="12981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8" descr="🇮🇳">
            <a:extLst>
              <a:ext uri="{FF2B5EF4-FFF2-40B4-BE49-F238E27FC236}">
                <a16:creationId xmlns:a16="http://schemas.microsoft.com/office/drawing/2014/main" id="{EB643E6F-DF75-1087-94E1-F2BE09851938}"/>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370060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5D1B4-B66B-8B09-9BD1-0F527ABD486F}"/>
              </a:ext>
            </a:extLst>
          </p:cNvPr>
          <p:cNvSpPr>
            <a:spLocks noGrp="1"/>
          </p:cNvSpPr>
          <p:nvPr>
            <p:ph idx="1"/>
          </p:nvPr>
        </p:nvSpPr>
        <p:spPr>
          <a:xfrm>
            <a:off x="889462" y="656705"/>
            <a:ext cx="10266218" cy="5219163"/>
          </a:xfrm>
        </p:spPr>
        <p:txBody>
          <a:bodyPr/>
          <a:lstStyle/>
          <a:p>
            <a:pPr marL="0" indent="0">
              <a:buNone/>
            </a:pPr>
            <a:r>
              <a:rPr lang="en-IN" dirty="0"/>
              <a:t>11. Ethical Decision-Making and Fairness ⚖️</a:t>
            </a:r>
          </a:p>
          <a:p>
            <a:r>
              <a:rPr lang="en-IN" dirty="0"/>
              <a:t>Role-play ethical dilemmas in real-life scenarios 🎭</a:t>
            </a:r>
          </a:p>
          <a:p>
            <a:r>
              <a:rPr lang="en-IN" dirty="0"/>
              <a:t>Encourage fair play and sportsmanship 🏅</a:t>
            </a:r>
          </a:p>
          <a:p>
            <a:r>
              <a:rPr lang="en-IN" dirty="0"/>
              <a:t>Reinforce integrity in all school activities 🤝</a:t>
            </a:r>
          </a:p>
          <a:p>
            <a:pPr marL="0" indent="0">
              <a:buNone/>
            </a:pPr>
            <a:endParaRPr lang="en-IN" dirty="0"/>
          </a:p>
          <a:p>
            <a:pPr marL="0" indent="0">
              <a:buNone/>
            </a:pPr>
            <a:r>
              <a:rPr lang="en-IN" dirty="0"/>
              <a:t>12. Lifelong Learning and Adaptability 📘</a:t>
            </a:r>
          </a:p>
          <a:p>
            <a:r>
              <a:rPr lang="en-IN" dirty="0"/>
              <a:t>Cultivate a growth mindset in learning 🧠</a:t>
            </a:r>
          </a:p>
          <a:p>
            <a:r>
              <a:rPr lang="en-IN" dirty="0"/>
              <a:t>Emphasize the importance of skill development 🛠️</a:t>
            </a:r>
          </a:p>
          <a:p>
            <a:r>
              <a:rPr lang="en-IN" dirty="0"/>
              <a:t>Encourage curiosity and independent learning 🔍</a:t>
            </a:r>
          </a:p>
        </p:txBody>
      </p:sp>
    </p:spTree>
    <p:extLst>
      <p:ext uri="{BB962C8B-B14F-4D97-AF65-F5344CB8AC3E}">
        <p14:creationId xmlns:p14="http://schemas.microsoft.com/office/powerpoint/2010/main" val="272325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1A2F0D-4413-CF73-FD99-A202A9213CA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9462" y="814647"/>
            <a:ext cx="10291156" cy="5060691"/>
          </a:xfrm>
        </p:spPr>
      </p:pic>
    </p:spTree>
    <p:extLst>
      <p:ext uri="{BB962C8B-B14F-4D97-AF65-F5344CB8AC3E}">
        <p14:creationId xmlns:p14="http://schemas.microsoft.com/office/powerpoint/2010/main" val="641418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0631E-F1D7-3E31-367D-29F82DB24AD4}"/>
              </a:ext>
            </a:extLst>
          </p:cNvPr>
          <p:cNvSpPr>
            <a:spLocks noGrp="1"/>
          </p:cNvSpPr>
          <p:nvPr>
            <p:ph idx="1"/>
          </p:nvPr>
        </p:nvSpPr>
        <p:spPr>
          <a:xfrm>
            <a:off x="1295401" y="781396"/>
            <a:ext cx="9601196" cy="5094472"/>
          </a:xfrm>
        </p:spPr>
        <p:txBody>
          <a:bodyPr>
            <a:normAutofit fontScale="85000" lnSpcReduction="20000"/>
          </a:bodyPr>
          <a:lstStyle/>
          <a:p>
            <a:pPr marL="0" indent="0">
              <a:buNone/>
            </a:pPr>
            <a:endParaRPr lang="en-IN" sz="5400" b="1" i="1" u="sng" dirty="0"/>
          </a:p>
          <a:p>
            <a:pPr marL="0" indent="0">
              <a:buNone/>
            </a:pPr>
            <a:r>
              <a:rPr lang="en-IN" sz="5400" b="1" i="1" u="sng" dirty="0"/>
              <a:t>Integration in Curriculum 📚</a:t>
            </a:r>
          </a:p>
          <a:p>
            <a:pPr marL="0" indent="0">
              <a:buNone/>
            </a:pPr>
            <a:endParaRPr lang="en-IN" sz="5400" b="1" i="1" u="sng" dirty="0"/>
          </a:p>
          <a:p>
            <a:pPr marL="0" indent="0">
              <a:buNone/>
            </a:pPr>
            <a:endParaRPr lang="en-IN" sz="2800" dirty="0"/>
          </a:p>
          <a:p>
            <a:pPr marL="457200" indent="-457200">
              <a:buAutoNum type="arabicPeriod"/>
            </a:pPr>
            <a:r>
              <a:rPr lang="en-IN" sz="2800" dirty="0"/>
              <a:t>Cross-Disciplinary Approach: Embed values across subjects to reinforce concepts from multiple perspectives 🔄</a:t>
            </a:r>
          </a:p>
          <a:p>
            <a:pPr marL="457200" indent="-457200">
              <a:buAutoNum type="arabicPeriod"/>
            </a:pPr>
            <a:r>
              <a:rPr lang="en-IN" sz="2800" dirty="0"/>
              <a:t>Extracurricular Activities: Use clubs, events, and community service to provide practical experience with core values 🏫</a:t>
            </a:r>
          </a:p>
          <a:p>
            <a:pPr marL="457200" indent="-457200">
              <a:buAutoNum type="arabicPeriod"/>
            </a:pPr>
            <a:r>
              <a:rPr lang="en-IN" sz="2800" dirty="0"/>
              <a:t>Assessments and Reflections: Implement assignments and reflections to encourage self-evaluation in these values ✍️</a:t>
            </a:r>
          </a:p>
        </p:txBody>
      </p:sp>
    </p:spTree>
    <p:extLst>
      <p:ext uri="{BB962C8B-B14F-4D97-AF65-F5344CB8AC3E}">
        <p14:creationId xmlns:p14="http://schemas.microsoft.com/office/powerpoint/2010/main" val="2791241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30+ Clip Art Of A Thank You Funny Stock Illustrations, Royalty-Free Vector  Graphics &amp; Clip Art - iStock">
            <a:extLst>
              <a:ext uri="{FF2B5EF4-FFF2-40B4-BE49-F238E27FC236}">
                <a16:creationId xmlns:a16="http://schemas.microsoft.com/office/drawing/2014/main" id="{FB788141-C464-6D71-787C-392DDCDB06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675" y="1397040"/>
            <a:ext cx="9861916" cy="400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BAB0-3329-86C6-1529-719A0825DC73}"/>
              </a:ext>
            </a:extLst>
          </p:cNvPr>
          <p:cNvSpPr>
            <a:spLocks noGrp="1"/>
          </p:cNvSpPr>
          <p:nvPr>
            <p:ph type="title"/>
          </p:nvPr>
        </p:nvSpPr>
        <p:spPr/>
        <p:txBody>
          <a:bodyPr/>
          <a:lstStyle/>
          <a:p>
            <a:r>
              <a:rPr lang="en-US" dirty="0"/>
              <a:t>PRESENTED BY:</a:t>
            </a:r>
            <a:endParaRPr lang="en-IN" dirty="0"/>
          </a:p>
        </p:txBody>
      </p:sp>
      <p:sp>
        <p:nvSpPr>
          <p:cNvPr id="3" name="Content Placeholder 2">
            <a:extLst>
              <a:ext uri="{FF2B5EF4-FFF2-40B4-BE49-F238E27FC236}">
                <a16:creationId xmlns:a16="http://schemas.microsoft.com/office/drawing/2014/main" id="{7E1A4F61-D8A8-8F62-8D0A-1E92F5145275}"/>
              </a:ext>
            </a:extLst>
          </p:cNvPr>
          <p:cNvSpPr>
            <a:spLocks noGrp="1"/>
          </p:cNvSpPr>
          <p:nvPr>
            <p:ph idx="1"/>
          </p:nvPr>
        </p:nvSpPr>
        <p:spPr/>
        <p:txBody>
          <a:bodyPr/>
          <a:lstStyle/>
          <a:p>
            <a:r>
              <a:rPr lang="en-US" dirty="0"/>
              <a:t>PRIYANKA KHERAJANI </a:t>
            </a:r>
          </a:p>
          <a:p>
            <a:r>
              <a:rPr lang="en-US" dirty="0"/>
              <a:t>PGT (MATHS)</a:t>
            </a:r>
          </a:p>
          <a:p>
            <a:r>
              <a:rPr lang="en-US" dirty="0"/>
              <a:t>APS, NSD. </a:t>
            </a:r>
            <a:endParaRPr lang="en-IN" dirty="0"/>
          </a:p>
        </p:txBody>
      </p:sp>
    </p:spTree>
    <p:extLst>
      <p:ext uri="{BB962C8B-B14F-4D97-AF65-F5344CB8AC3E}">
        <p14:creationId xmlns:p14="http://schemas.microsoft.com/office/powerpoint/2010/main" val="2037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F3E3-52C8-67CB-E658-263066F261E8}"/>
              </a:ext>
            </a:extLst>
          </p:cNvPr>
          <p:cNvSpPr>
            <a:spLocks noGrp="1"/>
          </p:cNvSpPr>
          <p:nvPr>
            <p:ph type="title"/>
          </p:nvPr>
        </p:nvSpPr>
        <p:spPr/>
        <p:txBody>
          <a:bodyPr/>
          <a:lstStyle/>
          <a:p>
            <a:r>
              <a:rPr lang="en-US" dirty="0"/>
              <a:t>WHAT DO YOU MEAN BY CORE ?</a:t>
            </a:r>
            <a:endParaRPr lang="en-IN" dirty="0"/>
          </a:p>
        </p:txBody>
      </p:sp>
      <p:sp>
        <p:nvSpPr>
          <p:cNvPr id="3" name="Content Placeholder 2">
            <a:extLst>
              <a:ext uri="{FF2B5EF4-FFF2-40B4-BE49-F238E27FC236}">
                <a16:creationId xmlns:a16="http://schemas.microsoft.com/office/drawing/2014/main" id="{2AB6AD09-DE3E-B25E-DB0C-B8A019B0BEA0}"/>
              </a:ext>
            </a:extLst>
          </p:cNvPr>
          <p:cNvSpPr>
            <a:spLocks noGrp="1"/>
          </p:cNvSpPr>
          <p:nvPr>
            <p:ph idx="1"/>
          </p:nvPr>
        </p:nvSpPr>
        <p:spPr>
          <a:xfrm>
            <a:off x="1295401" y="2177935"/>
            <a:ext cx="9601196" cy="3998421"/>
          </a:xfrm>
        </p:spPr>
        <p:txBody>
          <a:bodyPr>
            <a:normAutofit/>
          </a:bodyPr>
          <a:lstStyle/>
          <a:p>
            <a:pPr marL="0" indent="0">
              <a:buNone/>
            </a:pPr>
            <a:r>
              <a:rPr lang="en-IN" sz="2000" b="0" i="0" dirty="0">
                <a:solidFill>
                  <a:srgbClr val="040C28"/>
                </a:solidFill>
                <a:effectLst/>
                <a:latin typeface="Google Sans"/>
              </a:rPr>
              <a:t> </a:t>
            </a:r>
          </a:p>
          <a:p>
            <a:pPr marL="0" indent="0">
              <a:buNone/>
            </a:pPr>
            <a:endParaRPr lang="en-IN" sz="2000" b="0" i="0" dirty="0">
              <a:solidFill>
                <a:srgbClr val="040C28"/>
              </a:solidFill>
              <a:effectLst/>
              <a:latin typeface="Google Sans"/>
            </a:endParaRPr>
          </a:p>
          <a:p>
            <a:r>
              <a:rPr lang="en-IN" sz="4800" b="0" i="0" dirty="0">
                <a:solidFill>
                  <a:srgbClr val="040C28"/>
                </a:solidFill>
                <a:effectLst/>
                <a:latin typeface="Google Sans"/>
              </a:rPr>
              <a:t>A basic, essential, or enduring part.</a:t>
            </a:r>
          </a:p>
          <a:p>
            <a:r>
              <a:rPr lang="en-IN" sz="4800" b="0" i="0" dirty="0">
                <a:solidFill>
                  <a:srgbClr val="1F1F1F"/>
                </a:solidFill>
                <a:effectLst/>
                <a:latin typeface="Arial" panose="020B0604020202020204" pitchFamily="34" charset="0"/>
              </a:rPr>
              <a:t>The central or most important part of something.</a:t>
            </a:r>
          </a:p>
          <a:p>
            <a:pPr algn="l" fontAlgn="base">
              <a:buFont typeface="Arial" panose="020B0604020202020204" pitchFamily="34" charset="0"/>
              <a:buChar char="•"/>
            </a:pPr>
            <a:endParaRPr lang="en-IN" sz="2000" b="0" i="1" dirty="0">
              <a:solidFill>
                <a:srgbClr val="333333"/>
              </a:solidFill>
              <a:effectLst/>
              <a:latin typeface="inherit"/>
            </a:endParaRPr>
          </a:p>
          <a:p>
            <a:pPr>
              <a:buFont typeface="Wingdings" panose="05000000000000000000" pitchFamily="2" charset="2"/>
              <a:buChar char="v"/>
            </a:pPr>
            <a:endParaRPr lang="en-IN" sz="2000" dirty="0"/>
          </a:p>
        </p:txBody>
      </p:sp>
    </p:spTree>
    <p:extLst>
      <p:ext uri="{BB962C8B-B14F-4D97-AF65-F5344CB8AC3E}">
        <p14:creationId xmlns:p14="http://schemas.microsoft.com/office/powerpoint/2010/main" val="17414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CB31-05A8-BA0C-13A7-D39953D7AD5B}"/>
              </a:ext>
            </a:extLst>
          </p:cNvPr>
          <p:cNvSpPr>
            <a:spLocks noGrp="1"/>
          </p:cNvSpPr>
          <p:nvPr>
            <p:ph type="title"/>
          </p:nvPr>
        </p:nvSpPr>
        <p:spPr/>
        <p:txBody>
          <a:bodyPr>
            <a:normAutofit fontScale="90000"/>
          </a:bodyPr>
          <a:lstStyle/>
          <a:p>
            <a:r>
              <a:rPr lang="en-IN" sz="4400" dirty="0">
                <a:solidFill>
                  <a:srgbClr val="1F1F1F"/>
                </a:solidFill>
                <a:latin typeface="Arial" panose="020B0604020202020204" pitchFamily="34" charset="0"/>
              </a:rPr>
              <a:t>TERMS</a:t>
            </a:r>
            <a:r>
              <a:rPr lang="en-IN" sz="4400" b="0" i="0" dirty="0">
                <a:solidFill>
                  <a:srgbClr val="1F1F1F"/>
                </a:solidFill>
                <a:effectLst/>
                <a:latin typeface="Arial" panose="020B0604020202020204" pitchFamily="34" charset="0"/>
              </a:rPr>
              <a:t> RELATED TO THE WORD </a:t>
            </a:r>
            <a:r>
              <a:rPr lang="en-IN" sz="5400" b="0" i="1" u="sng" dirty="0">
                <a:solidFill>
                  <a:srgbClr val="1F1F1F"/>
                </a:solidFill>
                <a:effectLst/>
                <a:latin typeface="Arial" panose="020B0604020202020204" pitchFamily="34" charset="0"/>
              </a:rPr>
              <a:t>‘CORE’</a:t>
            </a:r>
            <a:br>
              <a:rPr lang="en-IN" sz="5400" b="0" i="1" u="sng" dirty="0">
                <a:solidFill>
                  <a:srgbClr val="1F1F1F"/>
                </a:solidFill>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id="{D9A1A267-FBCE-F360-A79A-A5B6FC6E0EF8}"/>
              </a:ext>
            </a:extLst>
          </p:cNvPr>
          <p:cNvSpPr>
            <a:spLocks noGrp="1"/>
          </p:cNvSpPr>
          <p:nvPr>
            <p:ph idx="1"/>
          </p:nvPr>
        </p:nvSpPr>
        <p:spPr>
          <a:xfrm>
            <a:off x="1295401" y="2419003"/>
            <a:ext cx="9601196" cy="3790603"/>
          </a:xfrm>
        </p:spPr>
        <p:txBody>
          <a:bodyPr>
            <a:normAutofit/>
          </a:bodyPr>
          <a:lstStyle/>
          <a:p>
            <a:r>
              <a:rPr lang="en-IN" i="1" dirty="0">
                <a:solidFill>
                  <a:srgbClr val="333333"/>
                </a:solidFill>
                <a:latin typeface="inherit"/>
              </a:rPr>
              <a:t>C</a:t>
            </a:r>
            <a:r>
              <a:rPr lang="en-IN" b="0" i="1" dirty="0">
                <a:solidFill>
                  <a:srgbClr val="333333"/>
                </a:solidFill>
                <a:effectLst/>
                <a:latin typeface="inherit"/>
              </a:rPr>
              <a:t>ore subjects </a:t>
            </a:r>
            <a:r>
              <a:rPr lang="en-IN" b="0" i="0" dirty="0">
                <a:solidFill>
                  <a:srgbClr val="333333"/>
                </a:solidFill>
                <a:effectLst/>
                <a:latin typeface="inherit"/>
              </a:rPr>
              <a:t>(= subjects that all the students have to study)</a:t>
            </a:r>
            <a:r>
              <a:rPr lang="en-IN" b="0" i="1" dirty="0">
                <a:solidFill>
                  <a:srgbClr val="333333"/>
                </a:solidFill>
                <a:effectLst/>
                <a:latin typeface="inherit"/>
              </a:rPr>
              <a:t> such as English and mathematics.</a:t>
            </a:r>
          </a:p>
          <a:p>
            <a:r>
              <a:rPr lang="en-IN" b="0" i="1" dirty="0">
                <a:solidFill>
                  <a:srgbClr val="333333"/>
                </a:solidFill>
                <a:effectLst/>
                <a:latin typeface="inherit"/>
              </a:rPr>
              <a:t>The core curriculum </a:t>
            </a:r>
            <a:r>
              <a:rPr lang="en-IN" b="0" i="0" dirty="0">
                <a:solidFill>
                  <a:srgbClr val="1F1F1F"/>
                </a:solidFill>
                <a:effectLst/>
                <a:latin typeface="Arial" panose="020B0604020202020204" pitchFamily="34" charset="0"/>
              </a:rPr>
              <a:t> [the subjects that all the pupils have to study]</a:t>
            </a:r>
          </a:p>
          <a:p>
            <a:r>
              <a:rPr lang="en-IN" dirty="0">
                <a:solidFill>
                  <a:srgbClr val="1F1F1F"/>
                </a:solidFill>
                <a:latin typeface="Arial" panose="020B0604020202020204" pitchFamily="34" charset="0"/>
              </a:rPr>
              <a:t>Core group</a:t>
            </a:r>
          </a:p>
          <a:p>
            <a:r>
              <a:rPr lang="en-IN" b="0" i="0" dirty="0">
                <a:solidFill>
                  <a:srgbClr val="1F1F1F"/>
                </a:solidFill>
                <a:effectLst/>
                <a:latin typeface="Arial" panose="020B0604020202020204" pitchFamily="34" charset="0"/>
              </a:rPr>
              <a:t>Core : a layer of earth.</a:t>
            </a:r>
          </a:p>
          <a:p>
            <a:r>
              <a:rPr lang="en-IN" dirty="0">
                <a:solidFill>
                  <a:srgbClr val="1F1F1F"/>
                </a:solidFill>
                <a:latin typeface="Arial" panose="020B0604020202020204" pitchFamily="34" charset="0"/>
              </a:rPr>
              <a:t>T</a:t>
            </a:r>
            <a:r>
              <a:rPr lang="en-IN" b="0" i="0" dirty="0">
                <a:solidFill>
                  <a:srgbClr val="1F1F1F"/>
                </a:solidFill>
                <a:effectLst/>
                <a:latin typeface="Arial" panose="020B0604020202020204" pitchFamily="34" charset="0"/>
              </a:rPr>
              <a:t>he hard centre of certain fruits, containing seeds.</a:t>
            </a:r>
            <a:br>
              <a:rPr lang="en-IN" b="0" i="0" dirty="0">
                <a:solidFill>
                  <a:srgbClr val="1F1F1F"/>
                </a:solidFill>
                <a:effectLst/>
                <a:latin typeface="Arial" panose="020B0604020202020204" pitchFamily="34" charset="0"/>
              </a:rPr>
            </a:br>
            <a:endParaRPr lang="en-IN" dirty="0"/>
          </a:p>
        </p:txBody>
      </p:sp>
    </p:spTree>
    <p:extLst>
      <p:ext uri="{BB962C8B-B14F-4D97-AF65-F5344CB8AC3E}">
        <p14:creationId xmlns:p14="http://schemas.microsoft.com/office/powerpoint/2010/main" val="206959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51FD-B200-EF45-4D37-E77797179C39}"/>
              </a:ext>
            </a:extLst>
          </p:cNvPr>
          <p:cNvSpPr>
            <a:spLocks noGrp="1"/>
          </p:cNvSpPr>
          <p:nvPr>
            <p:ph type="title"/>
          </p:nvPr>
        </p:nvSpPr>
        <p:spPr/>
        <p:txBody>
          <a:bodyPr>
            <a:normAutofit fontScale="90000"/>
          </a:bodyPr>
          <a:lstStyle/>
          <a:p>
            <a:r>
              <a:rPr lang="en-US" dirty="0"/>
              <a:t>WHAT ARE VALUES?</a:t>
            </a:r>
            <a:br>
              <a:rPr lang="en-US" dirty="0"/>
            </a:br>
            <a:endParaRPr lang="en-IN" dirty="0"/>
          </a:p>
        </p:txBody>
      </p:sp>
      <p:sp>
        <p:nvSpPr>
          <p:cNvPr id="3" name="Content Placeholder 2">
            <a:extLst>
              <a:ext uri="{FF2B5EF4-FFF2-40B4-BE49-F238E27FC236}">
                <a16:creationId xmlns:a16="http://schemas.microsoft.com/office/drawing/2014/main" id="{EC90DE3C-2FB6-DDC0-6851-388CA6779840}"/>
              </a:ext>
            </a:extLst>
          </p:cNvPr>
          <p:cNvSpPr>
            <a:spLocks noGrp="1"/>
          </p:cNvSpPr>
          <p:nvPr>
            <p:ph idx="1"/>
          </p:nvPr>
        </p:nvSpPr>
        <p:spPr>
          <a:xfrm>
            <a:off x="914400" y="2834640"/>
            <a:ext cx="10390909" cy="3041228"/>
          </a:xfrm>
        </p:spPr>
        <p:txBody>
          <a:bodyPr/>
          <a:lstStyle/>
          <a:p>
            <a:pPr algn="just"/>
            <a:r>
              <a:rPr lang="en-IN" b="0" i="0" dirty="0">
                <a:solidFill>
                  <a:srgbClr val="000000"/>
                </a:solidFill>
                <a:effectLst/>
                <a:latin typeface="Open Sans" panose="020B0606030504020204" pitchFamily="34" charset="0"/>
              </a:rPr>
              <a:t>Values are basic and fundamental beliefs that guide or motivate attitudes or actions. They help us to determine what is important to us. Values describe the personal qualities we choose to embody to guide our actions; the sort of person we want to be; the manner in which we treat ourselves and others, and our interaction with the world around us. They provide the general guidelines for conduct.</a:t>
            </a:r>
            <a:endParaRPr lang="en-IN" dirty="0"/>
          </a:p>
        </p:txBody>
      </p:sp>
    </p:spTree>
    <p:extLst>
      <p:ext uri="{BB962C8B-B14F-4D97-AF65-F5344CB8AC3E}">
        <p14:creationId xmlns:p14="http://schemas.microsoft.com/office/powerpoint/2010/main" val="1284997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4BC5-7367-2F94-5699-FB23FF725034}"/>
              </a:ext>
            </a:extLst>
          </p:cNvPr>
          <p:cNvSpPr>
            <a:spLocks noGrp="1"/>
          </p:cNvSpPr>
          <p:nvPr>
            <p:ph type="title"/>
          </p:nvPr>
        </p:nvSpPr>
        <p:spPr/>
        <p:txBody>
          <a:bodyPr>
            <a:normAutofit fontScale="90000"/>
          </a:bodyPr>
          <a:lstStyle/>
          <a:p>
            <a:r>
              <a:rPr lang="en-US" dirty="0"/>
              <a:t>CLASSICAL V/S MODERN</a:t>
            </a:r>
            <a:br>
              <a:rPr lang="en-US" dirty="0"/>
            </a:br>
            <a:endParaRPr lang="en-IN" dirty="0"/>
          </a:p>
        </p:txBody>
      </p:sp>
      <p:pic>
        <p:nvPicPr>
          <p:cNvPr id="5" name="Content Placeholder 4">
            <a:extLst>
              <a:ext uri="{FF2B5EF4-FFF2-40B4-BE49-F238E27FC236}">
                <a16:creationId xmlns:a16="http://schemas.microsoft.com/office/drawing/2014/main" id="{EC994E42-AFF4-76B8-2918-6F74D5A2FF8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6388"/>
          <a:stretch/>
        </p:blipFill>
        <p:spPr>
          <a:xfrm>
            <a:off x="3102429" y="2061557"/>
            <a:ext cx="5987142" cy="3813782"/>
          </a:xfrm>
        </p:spPr>
      </p:pic>
    </p:spTree>
    <p:extLst>
      <p:ext uri="{BB962C8B-B14F-4D97-AF65-F5344CB8AC3E}">
        <p14:creationId xmlns:p14="http://schemas.microsoft.com/office/powerpoint/2010/main" val="3446150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ACC-7C1B-9BBC-F828-DFD3CD900E1B}"/>
              </a:ext>
            </a:extLst>
          </p:cNvPr>
          <p:cNvSpPr>
            <a:spLocks noGrp="1"/>
          </p:cNvSpPr>
          <p:nvPr>
            <p:ph type="title"/>
          </p:nvPr>
        </p:nvSpPr>
        <p:spPr/>
        <p:txBody>
          <a:bodyPr>
            <a:normAutofit/>
          </a:bodyPr>
          <a:lstStyle/>
          <a:p>
            <a:r>
              <a:rPr lang="en-US" dirty="0"/>
              <a:t>CORE VALUES:</a:t>
            </a:r>
            <a:endParaRPr lang="en-IN" dirty="0"/>
          </a:p>
        </p:txBody>
      </p:sp>
      <p:sp>
        <p:nvSpPr>
          <p:cNvPr id="3" name="Content Placeholder 2">
            <a:extLst>
              <a:ext uri="{FF2B5EF4-FFF2-40B4-BE49-F238E27FC236}">
                <a16:creationId xmlns:a16="http://schemas.microsoft.com/office/drawing/2014/main" id="{823E47EF-CB4F-180A-237E-0A67E113D23F}"/>
              </a:ext>
            </a:extLst>
          </p:cNvPr>
          <p:cNvSpPr>
            <a:spLocks noGrp="1"/>
          </p:cNvSpPr>
          <p:nvPr>
            <p:ph idx="1"/>
          </p:nvPr>
        </p:nvSpPr>
        <p:spPr/>
        <p:txBody>
          <a:bodyPr>
            <a:normAutofit/>
          </a:bodyPr>
          <a:lstStyle/>
          <a:p>
            <a:pPr marL="0" indent="0" algn="just">
              <a:buNone/>
            </a:pPr>
            <a:r>
              <a:rPr lang="en-US" sz="3600" dirty="0">
                <a:highlight>
                  <a:srgbClr val="FF00FF"/>
                </a:highlight>
              </a:rPr>
              <a:t>Core values are personal ethics or ideals that guide you when making decisions, building relationships and solving problems. The values that are meaningful to you and can help you to develop and achieve personal and professional goals.</a:t>
            </a:r>
            <a:endParaRPr lang="en-IN" sz="3600" dirty="0">
              <a:highlight>
                <a:srgbClr val="FF00FF"/>
              </a:highlight>
            </a:endParaRPr>
          </a:p>
        </p:txBody>
      </p:sp>
    </p:spTree>
    <p:extLst>
      <p:ext uri="{BB962C8B-B14F-4D97-AF65-F5344CB8AC3E}">
        <p14:creationId xmlns:p14="http://schemas.microsoft.com/office/powerpoint/2010/main" val="53351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9690-4F54-F906-0DB5-2B26BFA30A4B}"/>
              </a:ext>
            </a:extLst>
          </p:cNvPr>
          <p:cNvSpPr>
            <a:spLocks noGrp="1"/>
          </p:cNvSpPr>
          <p:nvPr>
            <p:ph type="title"/>
          </p:nvPr>
        </p:nvSpPr>
        <p:spPr/>
        <p:txBody>
          <a:bodyPr/>
          <a:lstStyle/>
          <a:p>
            <a:r>
              <a:rPr lang="en-US" dirty="0"/>
              <a:t>CORE VALUES </a:t>
            </a:r>
            <a:endParaRPr lang="en-IN" dirty="0"/>
          </a:p>
        </p:txBody>
      </p:sp>
      <p:pic>
        <p:nvPicPr>
          <p:cNvPr id="16" name="Content Placeholder 15">
            <a:extLst>
              <a:ext uri="{FF2B5EF4-FFF2-40B4-BE49-F238E27FC236}">
                <a16:creationId xmlns:a16="http://schemas.microsoft.com/office/drawing/2014/main" id="{EF6EC950-D293-A6A1-CE22-CE6D77A3286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0" y="2895600"/>
            <a:ext cx="7620000" cy="2641600"/>
          </a:xfrm>
          <a:prstGeom prst="rect">
            <a:avLst/>
          </a:prstGeom>
        </p:spPr>
      </p:pic>
    </p:spTree>
    <p:extLst>
      <p:ext uri="{BB962C8B-B14F-4D97-AF65-F5344CB8AC3E}">
        <p14:creationId xmlns:p14="http://schemas.microsoft.com/office/powerpoint/2010/main" val="393689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68C5B-5A2C-C8AB-255C-3082F88FE4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1873" y="836864"/>
            <a:ext cx="9544523" cy="5093146"/>
          </a:xfrm>
          <a:prstGeom prst="rect">
            <a:avLst/>
          </a:prstGeom>
        </p:spPr>
      </p:pic>
      <p:sp>
        <p:nvSpPr>
          <p:cNvPr id="5" name="TextBox 4">
            <a:extLst>
              <a:ext uri="{FF2B5EF4-FFF2-40B4-BE49-F238E27FC236}">
                <a16:creationId xmlns:a16="http://schemas.microsoft.com/office/drawing/2014/main" id="{313E1C04-43DA-C9F5-08AB-01781C90F036}"/>
              </a:ext>
            </a:extLst>
          </p:cNvPr>
          <p:cNvSpPr txBox="1"/>
          <p:nvPr/>
        </p:nvSpPr>
        <p:spPr>
          <a:xfrm>
            <a:off x="3036000" y="6998400"/>
            <a:ext cx="7620000" cy="230832"/>
          </a:xfrm>
          <a:prstGeom prst="rect">
            <a:avLst/>
          </a:prstGeom>
          <a:noFill/>
        </p:spPr>
        <p:txBody>
          <a:bodyPr wrap="square" rtlCol="0">
            <a:spAutoFit/>
          </a:bodyPr>
          <a:lstStyle/>
          <a:p>
            <a:r>
              <a:rPr lang="en-IN" sz="900">
                <a:hlinkClick r:id="rId3" tooltip="https://neilcummings.com/content/tracing-values"/>
              </a:rPr>
              <a:t>This Photo</a:t>
            </a:r>
            <a:r>
              <a:rPr lang="en-IN" sz="900"/>
              <a:t> by Unknown Author is licensed under </a:t>
            </a:r>
            <a:r>
              <a:rPr lang="en-IN" sz="900">
                <a:hlinkClick r:id="rId4" tooltip="https://creativecommons.org/licenses/by/3.0/"/>
              </a:rPr>
              <a:t>CC BY</a:t>
            </a:r>
            <a:endParaRPr lang="en-IN" sz="900"/>
          </a:p>
        </p:txBody>
      </p:sp>
    </p:spTree>
    <p:extLst>
      <p:ext uri="{BB962C8B-B14F-4D97-AF65-F5344CB8AC3E}">
        <p14:creationId xmlns:p14="http://schemas.microsoft.com/office/powerpoint/2010/main" val="3719237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221</TotalTime>
  <Words>716</Words>
  <Application>Microsoft Office PowerPoint</Application>
  <PresentationFormat>Widescreen</PresentationFormat>
  <Paragraphs>103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Garamond</vt:lpstr>
      <vt:lpstr>Google Sans</vt:lpstr>
      <vt:lpstr>inherit</vt:lpstr>
      <vt:lpstr>Open Sans</vt:lpstr>
      <vt:lpstr>Wingdings</vt:lpstr>
      <vt:lpstr>Organic</vt:lpstr>
      <vt:lpstr>CORE VALUES TO WORK UPON AS PER AWES AT HIGHER SECONDARY LEVEL</vt:lpstr>
      <vt:lpstr>PowerPoint Presentation</vt:lpstr>
      <vt:lpstr>WHAT DO YOU MEAN BY CORE ?</vt:lpstr>
      <vt:lpstr>TERMS RELATED TO THE WORD ‘CORE’ </vt:lpstr>
      <vt:lpstr>WHAT ARE VALUES? </vt:lpstr>
      <vt:lpstr>CLASSICAL V/S MODERN </vt:lpstr>
      <vt:lpstr>CORE VALUES:</vt:lpstr>
      <vt:lpstr>CORE VALUES </vt:lpstr>
      <vt:lpstr>PowerPoint Presentation</vt:lpstr>
      <vt:lpstr>PowerPoint Presentation</vt:lpstr>
      <vt:lpstr>PowerPoint Presentation</vt:lpstr>
      <vt:lpstr>PowerPoint Presentation</vt:lpstr>
      <vt:lpstr>CORE VALUES TO WORK UPON AS PER AWES AT HIGHER SECONDARY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PRESENTED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Priyanka Kherajani</dc:creator>
  <cp:lastModifiedBy>Priyanka Kherajani</cp:lastModifiedBy>
  <cp:revision>10</cp:revision>
  <dcterms:created xsi:type="dcterms:W3CDTF">2024-11-05T04:34:06Z</dcterms:created>
  <dcterms:modified xsi:type="dcterms:W3CDTF">2024-11-06T09:05:43Z</dcterms:modified>
</cp:coreProperties>
</file>