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Default Extension="sldx" ContentType="application/vnd.openxmlformats-officedocument.presentationml.slide"/>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61" r:id="rId3"/>
    <p:sldId id="256" r:id="rId4"/>
    <p:sldId id="260" r:id="rId5"/>
    <p:sldId id="257" r:id="rId6"/>
    <p:sldId id="259" r:id="rId7"/>
    <p:sldId id="263" r:id="rId8"/>
    <p:sldId id="262"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1756" autoAdjust="0"/>
  </p:normalViewPr>
  <p:slideViewPr>
    <p:cSldViewPr>
      <p:cViewPr varScale="1">
        <p:scale>
          <a:sx n="63" d="100"/>
          <a:sy n="63" d="100"/>
        </p:scale>
        <p:origin x="-151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11/4/2024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package" Target="../embeddings/Microsoft_Office_PowerPoint_Slide1.sldx"/><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jpeg"/></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9144000" cy="83820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3200" b="1" u="sng" dirty="0" smtClean="0">
                <a:solidFill>
                  <a:srgbClr val="FFFF00"/>
                </a:solidFill>
                <a:effectLst>
                  <a:outerShdw blurRad="38100" dist="38100" dir="2700000" algn="tl">
                    <a:srgbClr val="000000">
                      <a:alpha val="43137"/>
                    </a:srgbClr>
                  </a:outerShdw>
                </a:effectLst>
              </a:rPr>
              <a:t>AWES CORE VALUES</a:t>
            </a:r>
            <a:endParaRPr lang="en-IN" sz="3200" b="1" u="sng" dirty="0">
              <a:solidFill>
                <a:srgbClr val="FFFF00"/>
              </a:solidFill>
              <a:effectLst>
                <a:outerShdw blurRad="38100" dist="38100" dir="2700000" algn="tl">
                  <a:srgbClr val="000000">
                    <a:alpha val="43137"/>
                  </a:srgbClr>
                </a:outerShdw>
              </a:effectLst>
            </a:endParaRPr>
          </a:p>
        </p:txBody>
      </p:sp>
      <p:sp>
        <p:nvSpPr>
          <p:cNvPr id="6" name="TextBox 5"/>
          <p:cNvSpPr txBox="1"/>
          <p:nvPr/>
        </p:nvSpPr>
        <p:spPr>
          <a:xfrm>
            <a:off x="0" y="838200"/>
            <a:ext cx="9144000" cy="5693866"/>
          </a:xfrm>
          <a:prstGeom prst="rect">
            <a:avLst/>
          </a:prstGeom>
          <a:noFill/>
        </p:spPr>
        <p:txBody>
          <a:bodyPr wrap="square" rtlCol="0">
            <a:spAutoFit/>
          </a:bodyPr>
          <a:lstStyle/>
          <a:p>
            <a:pPr algn="just">
              <a:buFont typeface="Wingdings" pitchFamily="2" charset="2"/>
              <a:buChar char="Ø"/>
            </a:pPr>
            <a:r>
              <a:rPr lang="en-IN" sz="2400" dirty="0" smtClean="0"/>
              <a:t> </a:t>
            </a:r>
            <a:r>
              <a:rPr lang="en-US" sz="2400" b="1" dirty="0" smtClean="0"/>
              <a:t>The AWES core Values are integral for the Learners’ development fostered through Learning opportunities designed in the Curriculum. The objective of the classroom praxis is to foster academic  competence  infused with  core values enabling Learners to have knowledge, skills, Values and attitude that  culminates as the Learners’ Personality  for Life. </a:t>
            </a:r>
          </a:p>
          <a:p>
            <a:pPr marL="261938"/>
            <a:endParaRPr lang="en-IN" sz="2000" dirty="0" smtClean="0"/>
          </a:p>
          <a:p>
            <a:pPr marL="261938" lvl="0">
              <a:buFont typeface="Wingdings" pitchFamily="2" charset="2"/>
              <a:buChar char="v"/>
            </a:pPr>
            <a:r>
              <a:rPr lang="en-IN" sz="2000" dirty="0" smtClean="0">
                <a:solidFill>
                  <a:srgbClr val="FF0000"/>
                </a:solidFill>
              </a:rPr>
              <a:t> </a:t>
            </a:r>
            <a:r>
              <a:rPr lang="en-US" sz="2000" b="1" u="sng" dirty="0" smtClean="0">
                <a:solidFill>
                  <a:srgbClr val="FF0000"/>
                </a:solidFill>
              </a:rPr>
              <a:t>Thinking Beyond </a:t>
            </a:r>
            <a:r>
              <a:rPr lang="en-US" sz="2000" b="1" dirty="0" smtClean="0">
                <a:solidFill>
                  <a:srgbClr val="FF0000"/>
                </a:solidFill>
              </a:rPr>
              <a:t>- Inquiry, Critical thinking, Creative Thinking, Problem Solving</a:t>
            </a:r>
          </a:p>
          <a:p>
            <a:pPr marL="261938" lvl="0"/>
            <a:endParaRPr lang="en-IN" sz="2000" dirty="0" smtClean="0"/>
          </a:p>
          <a:p>
            <a:pPr marL="261938">
              <a:buFont typeface="Wingdings" pitchFamily="2" charset="2"/>
              <a:buChar char="v"/>
            </a:pPr>
            <a:r>
              <a:rPr lang="en-US" sz="2000" b="1" dirty="0" smtClean="0">
                <a:solidFill>
                  <a:srgbClr val="002060"/>
                </a:solidFill>
              </a:rPr>
              <a:t> </a:t>
            </a:r>
            <a:r>
              <a:rPr lang="en-US" sz="2000" b="1" u="sng" dirty="0" smtClean="0">
                <a:solidFill>
                  <a:srgbClr val="002060"/>
                </a:solidFill>
              </a:rPr>
              <a:t>National Values  </a:t>
            </a:r>
            <a:r>
              <a:rPr lang="en-US" sz="2000" b="1" dirty="0" smtClean="0">
                <a:solidFill>
                  <a:srgbClr val="002060"/>
                </a:solidFill>
              </a:rPr>
              <a:t>- Nurture National Pride, Foster  National Building.</a:t>
            </a:r>
          </a:p>
          <a:p>
            <a:pPr marL="261938"/>
            <a:endParaRPr lang="en-US" sz="2000" b="1" dirty="0" smtClean="0"/>
          </a:p>
          <a:p>
            <a:pPr marL="261938" lvl="0">
              <a:buFont typeface="Wingdings" pitchFamily="2" charset="2"/>
              <a:buChar char="v"/>
            </a:pPr>
            <a:r>
              <a:rPr lang="en-US" sz="2000" b="1" dirty="0" smtClean="0"/>
              <a:t> </a:t>
            </a:r>
            <a:r>
              <a:rPr lang="en-US" sz="2000" b="1" u="sng" dirty="0" smtClean="0"/>
              <a:t>Global Citizenship with Universal  Values </a:t>
            </a:r>
            <a:r>
              <a:rPr lang="en-US" sz="2000" b="1" dirty="0" smtClean="0"/>
              <a:t>-Respect for environment and  others, Right conduct .</a:t>
            </a:r>
          </a:p>
          <a:p>
            <a:pPr marL="261938" lvl="0"/>
            <a:endParaRPr lang="en-IN" sz="2000" dirty="0" smtClean="0"/>
          </a:p>
          <a:p>
            <a:pPr marL="261938" algn="just">
              <a:buFont typeface="Wingdings" pitchFamily="2" charset="2"/>
              <a:buChar char="v"/>
            </a:pPr>
            <a:r>
              <a:rPr lang="en-US" sz="2000" b="1" dirty="0" smtClean="0">
                <a:solidFill>
                  <a:srgbClr val="FF0000"/>
                </a:solidFill>
              </a:rPr>
              <a:t> </a:t>
            </a:r>
            <a:r>
              <a:rPr lang="en-US" sz="2000" b="1" u="sng" dirty="0" smtClean="0">
                <a:solidFill>
                  <a:srgbClr val="FF0000"/>
                </a:solidFill>
              </a:rPr>
              <a:t>Curriculum Infused Values </a:t>
            </a:r>
            <a:r>
              <a:rPr lang="en-US" sz="2000" b="1" dirty="0" smtClean="0">
                <a:solidFill>
                  <a:srgbClr val="FF0000"/>
                </a:solidFill>
              </a:rPr>
              <a:t>– Integrity, Excellence, Compassion, Commitment, Self Respect, Self Direction, Camaraderie, perseverance, Respecting differences &amp; diversity.</a:t>
            </a:r>
            <a:endParaRPr lang="en-IN" sz="2000" dirty="0">
              <a:solidFill>
                <a:srgbClr val="FF0000"/>
              </a:solidFill>
            </a:endParaRPr>
          </a:p>
        </p:txBody>
      </p:sp>
      <p:pic>
        <p:nvPicPr>
          <p:cNvPr id="7" name="Picture 2" descr="C:\Users\usha\Desktop\Untitled2.jpg"/>
          <p:cNvPicPr>
            <a:picLocks noChangeAspect="1" noChangeArrowheads="1"/>
          </p:cNvPicPr>
          <p:nvPr/>
        </p:nvPicPr>
        <p:blipFill>
          <a:blip r:embed="rId2"/>
          <a:srcRect l="23607" r="29180"/>
          <a:stretch>
            <a:fillRect/>
          </a:stretch>
        </p:blipFill>
        <p:spPr bwMode="auto">
          <a:xfrm>
            <a:off x="0" y="0"/>
            <a:ext cx="725424" cy="809625"/>
          </a:xfrm>
          <a:prstGeom prst="rect">
            <a:avLst/>
          </a:prstGeom>
          <a:noFill/>
        </p:spPr>
      </p:pic>
      <p:pic>
        <p:nvPicPr>
          <p:cNvPr id="8" name="Picture 2" descr="C:\Users\usha\Desktop\Untitled2.jpg"/>
          <p:cNvPicPr>
            <a:picLocks noChangeAspect="1" noChangeArrowheads="1"/>
          </p:cNvPicPr>
          <p:nvPr/>
        </p:nvPicPr>
        <p:blipFill>
          <a:blip r:embed="rId2"/>
          <a:srcRect l="23607" r="29180"/>
          <a:stretch>
            <a:fillRect/>
          </a:stretch>
        </p:blipFill>
        <p:spPr bwMode="auto">
          <a:xfrm>
            <a:off x="8418576" y="0"/>
            <a:ext cx="725424" cy="809625"/>
          </a:xfrm>
          <a:prstGeom prst="rect">
            <a:avLst/>
          </a:prstGeom>
          <a:noFill/>
        </p:spPr>
      </p:pic>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33400" y="457200"/>
            <a:ext cx="8534400" cy="369332"/>
          </a:xfrm>
          <a:prstGeom prst="rect">
            <a:avLst/>
          </a:prstGeom>
          <a:noFill/>
        </p:spPr>
        <p:txBody>
          <a:bodyPr wrap="square" rtlCol="0">
            <a:spAutoFit/>
          </a:bodyPr>
          <a:lstStyle/>
          <a:p>
            <a:endParaRPr lang="en-IN" dirty="0"/>
          </a:p>
        </p:txBody>
      </p:sp>
      <p:sp>
        <p:nvSpPr>
          <p:cNvPr id="7" name="TextBox 6"/>
          <p:cNvSpPr txBox="1"/>
          <p:nvPr/>
        </p:nvSpPr>
        <p:spPr>
          <a:xfrm>
            <a:off x="0" y="914400"/>
            <a:ext cx="9144000" cy="6001643"/>
          </a:xfrm>
          <a:prstGeom prst="rect">
            <a:avLst/>
          </a:prstGeom>
          <a:noFill/>
        </p:spPr>
        <p:txBody>
          <a:bodyPr wrap="square" rtlCol="0">
            <a:spAutoFit/>
          </a:bodyPr>
          <a:lstStyle/>
          <a:p>
            <a:pPr>
              <a:buFont typeface="Wingdings" pitchFamily="2" charset="2"/>
              <a:buChar char="Ø"/>
            </a:pPr>
            <a:r>
              <a:rPr lang="en-IN" sz="2800" b="1" dirty="0" smtClean="0"/>
              <a:t> Values bring quality and meaning to life.</a:t>
            </a:r>
          </a:p>
          <a:p>
            <a:pPr>
              <a:buFont typeface="Wingdings" pitchFamily="2" charset="2"/>
              <a:buChar char="Ø"/>
            </a:pPr>
            <a:endParaRPr lang="en-IN" sz="2800" b="1" dirty="0" smtClean="0"/>
          </a:p>
          <a:p>
            <a:pPr>
              <a:buFont typeface="Wingdings" pitchFamily="2" charset="2"/>
              <a:buChar char="Ø"/>
            </a:pPr>
            <a:r>
              <a:rPr lang="en-IN" sz="2800" b="1" dirty="0" smtClean="0">
                <a:solidFill>
                  <a:srgbClr val="FF0000"/>
                </a:solidFill>
              </a:rPr>
              <a:t> Values give a person his identity and character.</a:t>
            </a:r>
          </a:p>
          <a:p>
            <a:pPr>
              <a:buFont typeface="Wingdings" pitchFamily="2" charset="2"/>
              <a:buChar char="Ø"/>
            </a:pPr>
            <a:endParaRPr lang="en-IN" sz="2800" b="1" dirty="0" smtClean="0"/>
          </a:p>
          <a:p>
            <a:pPr>
              <a:buFont typeface="Wingdings" pitchFamily="2" charset="2"/>
              <a:buChar char="Ø"/>
            </a:pPr>
            <a:r>
              <a:rPr lang="en-IN" sz="2800" b="1" dirty="0" smtClean="0">
                <a:solidFill>
                  <a:srgbClr val="002060"/>
                </a:solidFill>
              </a:rPr>
              <a:t> Values act as guidelines-they tell him what he should and should not do.</a:t>
            </a:r>
          </a:p>
          <a:p>
            <a:endParaRPr lang="en-IN" sz="2800" b="1" dirty="0" smtClean="0"/>
          </a:p>
          <a:p>
            <a:r>
              <a:rPr lang="en-IN" sz="2800" b="1" dirty="0" smtClean="0"/>
              <a:t>	They make us realize that</a:t>
            </a:r>
          </a:p>
          <a:p>
            <a:endParaRPr lang="en-IN" b="1" dirty="0" smtClean="0"/>
          </a:p>
          <a:p>
            <a:r>
              <a:rPr lang="en-IN" sz="2800" b="1" dirty="0" smtClean="0"/>
              <a:t>				    </a:t>
            </a:r>
            <a:r>
              <a:rPr lang="en-IN" sz="2800" b="1" dirty="0" smtClean="0">
                <a:solidFill>
                  <a:srgbClr val="FF0000"/>
                </a:solidFill>
              </a:rPr>
              <a:t>WHAT WE ARE</a:t>
            </a:r>
          </a:p>
          <a:p>
            <a:endParaRPr lang="en-IN" sz="1400" b="1" dirty="0" smtClean="0"/>
          </a:p>
          <a:p>
            <a:r>
              <a:rPr lang="en-IN" sz="2800" b="1" dirty="0" smtClean="0"/>
              <a:t>			</a:t>
            </a:r>
            <a:r>
              <a:rPr lang="en-IN" sz="2800" b="1" dirty="0" smtClean="0">
                <a:solidFill>
                  <a:srgbClr val="002060"/>
                </a:solidFill>
              </a:rPr>
              <a:t>           Is more important than</a:t>
            </a:r>
          </a:p>
          <a:p>
            <a:endParaRPr lang="en-IN" sz="1600" b="1" dirty="0" smtClean="0"/>
          </a:p>
          <a:p>
            <a:r>
              <a:rPr lang="en-IN" sz="2800" b="1" dirty="0" smtClean="0"/>
              <a:t>				    What We Have				</a:t>
            </a:r>
            <a:endParaRPr lang="en-IN" sz="2800" b="1" dirty="0"/>
          </a:p>
        </p:txBody>
      </p:sp>
      <p:sp>
        <p:nvSpPr>
          <p:cNvPr id="9" name="Rectangle 8"/>
          <p:cNvSpPr/>
          <p:nvPr/>
        </p:nvSpPr>
        <p:spPr>
          <a:xfrm>
            <a:off x="0" y="0"/>
            <a:ext cx="9144000" cy="83820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4000" b="1" u="sng" dirty="0" smtClean="0">
                <a:solidFill>
                  <a:srgbClr val="FFFF00"/>
                </a:solidFill>
                <a:effectLst>
                  <a:outerShdw blurRad="38100" dist="38100" dir="2700000" algn="tl">
                    <a:srgbClr val="000000">
                      <a:alpha val="43137"/>
                    </a:srgbClr>
                  </a:outerShdw>
                </a:effectLst>
              </a:rPr>
              <a:t>WHY VALUES ?</a:t>
            </a:r>
            <a:endParaRPr lang="en-IN" sz="4000" b="1" u="sng" dirty="0">
              <a:solidFill>
                <a:srgbClr val="FFFF00"/>
              </a:solidFill>
              <a:effectLst>
                <a:outerShdw blurRad="38100" dist="38100" dir="2700000" algn="tl">
                  <a:srgbClr val="000000">
                    <a:alpha val="43137"/>
                  </a:srgbClr>
                </a:outerShdw>
              </a:effectLst>
            </a:endParaRPr>
          </a:p>
        </p:txBody>
      </p:sp>
      <p:pic>
        <p:nvPicPr>
          <p:cNvPr id="10" name="Picture 2" descr="C:\Users\usha\Desktop\Untitled2.jpg"/>
          <p:cNvPicPr>
            <a:picLocks noChangeAspect="1" noChangeArrowheads="1"/>
          </p:cNvPicPr>
          <p:nvPr/>
        </p:nvPicPr>
        <p:blipFill>
          <a:blip r:embed="rId2"/>
          <a:srcRect l="23607" r="29180"/>
          <a:stretch>
            <a:fillRect/>
          </a:stretch>
        </p:blipFill>
        <p:spPr bwMode="auto">
          <a:xfrm>
            <a:off x="0" y="0"/>
            <a:ext cx="725424" cy="809625"/>
          </a:xfrm>
          <a:prstGeom prst="rect">
            <a:avLst/>
          </a:prstGeom>
          <a:noFill/>
        </p:spPr>
      </p:pic>
      <p:pic>
        <p:nvPicPr>
          <p:cNvPr id="11" name="Picture 2" descr="C:\Users\usha\Desktop\Untitled2.jpg"/>
          <p:cNvPicPr>
            <a:picLocks noChangeAspect="1" noChangeArrowheads="1"/>
          </p:cNvPicPr>
          <p:nvPr/>
        </p:nvPicPr>
        <p:blipFill>
          <a:blip r:embed="rId2"/>
          <a:srcRect l="23607" r="29180"/>
          <a:stretch>
            <a:fillRect/>
          </a:stretch>
        </p:blipFill>
        <p:spPr bwMode="auto">
          <a:xfrm>
            <a:off x="8418576" y="0"/>
            <a:ext cx="725424" cy="809625"/>
          </a:xfrm>
          <a:prstGeom prst="rect">
            <a:avLst/>
          </a:prstGeom>
          <a:noFill/>
        </p:spPr>
      </p:pic>
    </p:spTree>
  </p:cSld>
  <p:clrMapOvr>
    <a:masterClrMapping/>
  </p:clrMapOvr>
  <p:transition>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IN"/>
          </a:p>
        </p:txBody>
      </p:sp>
      <p:graphicFrame>
        <p:nvGraphicFramePr>
          <p:cNvPr id="1025" name="Object 1"/>
          <p:cNvGraphicFramePr>
            <a:graphicFrameLocks noChangeAspect="1"/>
          </p:cNvGraphicFramePr>
          <p:nvPr/>
        </p:nvGraphicFramePr>
        <p:xfrm>
          <a:off x="0" y="0"/>
          <a:ext cx="9144000" cy="6858000"/>
        </p:xfrm>
        <a:graphic>
          <a:graphicData uri="http://schemas.openxmlformats.org/presentationml/2006/ole">
            <p:oleObj spid="_x0000_s1025" name="Slide" r:id="rId3" imgW="1287715" imgH="964740" progId="PowerPoint.Slide.12">
              <p:embed/>
            </p:oleObj>
          </a:graphicData>
        </a:graphic>
      </p:graphicFrame>
      <p:pic>
        <p:nvPicPr>
          <p:cNvPr id="4" name="Picture 2" descr="C:\Users\usha\Desktop\Untitled2.jpg"/>
          <p:cNvPicPr>
            <a:picLocks noChangeAspect="1" noChangeArrowheads="1"/>
          </p:cNvPicPr>
          <p:nvPr/>
        </p:nvPicPr>
        <p:blipFill>
          <a:blip r:embed="rId4"/>
          <a:srcRect l="23607" r="29180"/>
          <a:stretch>
            <a:fillRect/>
          </a:stretch>
        </p:blipFill>
        <p:spPr bwMode="auto">
          <a:xfrm>
            <a:off x="8534400" y="0"/>
            <a:ext cx="609600" cy="685799"/>
          </a:xfrm>
          <a:prstGeom prst="rect">
            <a:avLst/>
          </a:prstGeom>
          <a:noFill/>
        </p:spPr>
      </p:pic>
    </p:spTree>
  </p:cSld>
  <p:clrMapOvr>
    <a:masterClrMapping/>
  </p:clrMapOvr>
  <p:transition>
    <p:circl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1313795"/>
            <a:ext cx="9144000" cy="4401205"/>
          </a:xfrm>
          <a:prstGeom prst="rect">
            <a:avLst/>
          </a:prstGeom>
          <a:noFill/>
        </p:spPr>
        <p:txBody>
          <a:bodyPr wrap="square" rtlCol="0">
            <a:spAutoFit/>
          </a:bodyPr>
          <a:lstStyle/>
          <a:p>
            <a:pPr algn="just">
              <a:buFont typeface="Wingdings" pitchFamily="2" charset="2"/>
              <a:buChar char="Ø"/>
            </a:pPr>
            <a:r>
              <a:rPr lang="en-IN" sz="2800" b="1" dirty="0" smtClean="0"/>
              <a:t>  These are extremely practical, and valuation requires not just techniques but also an understanding of the strategic context.</a:t>
            </a:r>
          </a:p>
          <a:p>
            <a:pPr algn="just">
              <a:buFont typeface="Wingdings" pitchFamily="2" charset="2"/>
              <a:buChar char="Ø"/>
            </a:pPr>
            <a:endParaRPr lang="en-IN" sz="2800" b="1" dirty="0" smtClean="0"/>
          </a:p>
          <a:p>
            <a:pPr algn="just">
              <a:buFont typeface="Wingdings" pitchFamily="2" charset="2"/>
              <a:buChar char="Ø"/>
            </a:pPr>
            <a:r>
              <a:rPr lang="en-IN" sz="2800" b="1" dirty="0" smtClean="0">
                <a:solidFill>
                  <a:srgbClr val="FF0000"/>
                </a:solidFill>
              </a:rPr>
              <a:t> These can provide standards of competence and morality.</a:t>
            </a:r>
          </a:p>
          <a:p>
            <a:pPr algn="just">
              <a:buFont typeface="Wingdings" pitchFamily="2" charset="2"/>
              <a:buChar char="Ø"/>
            </a:pPr>
            <a:endParaRPr lang="en-IN" sz="2800" b="1" dirty="0" smtClean="0"/>
          </a:p>
          <a:p>
            <a:pPr algn="just">
              <a:buFont typeface="Wingdings" pitchFamily="2" charset="2"/>
              <a:buChar char="Ø"/>
            </a:pPr>
            <a:r>
              <a:rPr lang="en-IN" sz="2800" b="1" dirty="0" smtClean="0">
                <a:solidFill>
                  <a:srgbClr val="002060"/>
                </a:solidFill>
              </a:rPr>
              <a:t> These can go beyond specific situations or persons.</a:t>
            </a:r>
          </a:p>
          <a:p>
            <a:pPr algn="just">
              <a:buFont typeface="Wingdings" pitchFamily="2" charset="2"/>
              <a:buChar char="Ø"/>
            </a:pPr>
            <a:endParaRPr lang="en-IN" sz="2800" b="1" dirty="0" smtClean="0"/>
          </a:p>
          <a:p>
            <a:pPr algn="just">
              <a:buFont typeface="Wingdings" pitchFamily="2" charset="2"/>
              <a:buChar char="Ø"/>
            </a:pPr>
            <a:r>
              <a:rPr lang="en-IN" sz="2800" b="1" dirty="0" smtClean="0"/>
              <a:t> Personal values can be influenced by culture, tradition, and a combination of internal and external factors.</a:t>
            </a:r>
          </a:p>
        </p:txBody>
      </p:sp>
      <p:sp>
        <p:nvSpPr>
          <p:cNvPr id="5" name="Rectangle 4"/>
          <p:cNvSpPr/>
          <p:nvPr/>
        </p:nvSpPr>
        <p:spPr>
          <a:xfrm>
            <a:off x="0" y="0"/>
            <a:ext cx="9144000" cy="83820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3600" b="1" u="sng" dirty="0" smtClean="0">
                <a:solidFill>
                  <a:srgbClr val="FFFF00"/>
                </a:solidFill>
                <a:effectLst>
                  <a:outerShdw blurRad="38100" dist="38100" dir="2700000" algn="tl">
                    <a:srgbClr val="000000">
                      <a:alpha val="43137"/>
                    </a:srgbClr>
                  </a:outerShdw>
                </a:effectLst>
              </a:rPr>
              <a:t>CHARACTERISTICS OF VALUE</a:t>
            </a:r>
            <a:endParaRPr lang="en-IN" sz="3600" b="1" u="sng" dirty="0">
              <a:solidFill>
                <a:srgbClr val="FFFF00"/>
              </a:solidFill>
              <a:effectLst>
                <a:outerShdw blurRad="38100" dist="38100" dir="2700000" algn="tl">
                  <a:srgbClr val="000000">
                    <a:alpha val="43137"/>
                  </a:srgbClr>
                </a:outerShdw>
              </a:effectLst>
            </a:endParaRPr>
          </a:p>
        </p:txBody>
      </p:sp>
      <p:pic>
        <p:nvPicPr>
          <p:cNvPr id="6" name="Picture 2" descr="C:\Users\usha\Desktop\Untitled2.jpg"/>
          <p:cNvPicPr>
            <a:picLocks noChangeAspect="1" noChangeArrowheads="1"/>
          </p:cNvPicPr>
          <p:nvPr/>
        </p:nvPicPr>
        <p:blipFill>
          <a:blip r:embed="rId2"/>
          <a:srcRect l="23607" r="29180"/>
          <a:stretch>
            <a:fillRect/>
          </a:stretch>
        </p:blipFill>
        <p:spPr bwMode="auto">
          <a:xfrm>
            <a:off x="0" y="0"/>
            <a:ext cx="725424" cy="809625"/>
          </a:xfrm>
          <a:prstGeom prst="rect">
            <a:avLst/>
          </a:prstGeom>
          <a:noFill/>
        </p:spPr>
      </p:pic>
      <p:pic>
        <p:nvPicPr>
          <p:cNvPr id="7" name="Picture 2" descr="C:\Users\usha\Desktop\Untitled2.jpg"/>
          <p:cNvPicPr>
            <a:picLocks noChangeAspect="1" noChangeArrowheads="1"/>
          </p:cNvPicPr>
          <p:nvPr/>
        </p:nvPicPr>
        <p:blipFill>
          <a:blip r:embed="rId2"/>
          <a:srcRect l="23607" r="29180"/>
          <a:stretch>
            <a:fillRect/>
          </a:stretch>
        </p:blipFill>
        <p:spPr bwMode="auto">
          <a:xfrm>
            <a:off x="8418576" y="0"/>
            <a:ext cx="725424" cy="809625"/>
          </a:xfrm>
          <a:prstGeom prst="rect">
            <a:avLst/>
          </a:prstGeom>
          <a:noFill/>
        </p:spPr>
      </p:pic>
    </p:spTree>
  </p:cSld>
  <p:clrMapOvr>
    <a:masterClrMapping/>
  </p:clrMapOvr>
  <p:transition>
    <p:checker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990600"/>
            <a:ext cx="9144000" cy="5909310"/>
          </a:xfrm>
          <a:prstGeom prst="rect">
            <a:avLst/>
          </a:prstGeom>
          <a:noFill/>
        </p:spPr>
        <p:txBody>
          <a:bodyPr wrap="square" rtlCol="0">
            <a:spAutoFit/>
          </a:bodyPr>
          <a:lstStyle/>
          <a:p>
            <a:pPr algn="just">
              <a:buFont typeface="Wingdings" pitchFamily="2" charset="2"/>
              <a:buChar char="Ø"/>
            </a:pPr>
            <a:r>
              <a:rPr lang="en-IN" sz="2400" dirty="0" smtClean="0"/>
              <a:t>  </a:t>
            </a:r>
            <a:r>
              <a:rPr lang="en-US" sz="2400" b="1" dirty="0" smtClean="0"/>
              <a:t>CBSE - Stage Specific Focus Early Adolescence (Secondary) </a:t>
            </a:r>
            <a:r>
              <a:rPr lang="en-IN" sz="2400" b="1" dirty="0" smtClean="0"/>
              <a:t>                                      </a:t>
            </a:r>
            <a:r>
              <a:rPr lang="en-US" sz="2400" b="1" dirty="0" smtClean="0"/>
              <a:t>Class VI – VIII</a:t>
            </a:r>
            <a:endParaRPr lang="en-IN" sz="2400" dirty="0" smtClean="0"/>
          </a:p>
          <a:p>
            <a:pPr marL="812800" indent="-363538"/>
            <a:r>
              <a:rPr lang="en-US" sz="2400" b="1" dirty="0" smtClean="0"/>
              <a:t> </a:t>
            </a:r>
            <a:endParaRPr lang="en-IN" sz="2400" dirty="0" smtClean="0"/>
          </a:p>
          <a:p>
            <a:pPr marL="812800" lvl="0" indent="-363538">
              <a:buFont typeface="Wingdings" pitchFamily="2" charset="2"/>
              <a:buChar char="v"/>
            </a:pPr>
            <a:r>
              <a:rPr lang="en-US" sz="2400" b="1" dirty="0" smtClean="0">
                <a:solidFill>
                  <a:srgbClr val="FF0000"/>
                </a:solidFill>
              </a:rPr>
              <a:t>Rights/Responsibilities</a:t>
            </a:r>
          </a:p>
          <a:p>
            <a:pPr marL="812800" lvl="0" indent="-363538">
              <a:buFont typeface="Wingdings" pitchFamily="2" charset="2"/>
              <a:buChar char="v"/>
            </a:pPr>
            <a:endParaRPr lang="en-IN" sz="1200" dirty="0" smtClean="0">
              <a:solidFill>
                <a:srgbClr val="FF0000"/>
              </a:solidFill>
            </a:endParaRPr>
          </a:p>
          <a:p>
            <a:pPr marL="812800" lvl="0" indent="-363538">
              <a:buFont typeface="Wingdings" pitchFamily="2" charset="2"/>
              <a:buChar char="v"/>
            </a:pPr>
            <a:r>
              <a:rPr lang="en-US" sz="2400" b="1" dirty="0" smtClean="0">
                <a:solidFill>
                  <a:srgbClr val="002060"/>
                </a:solidFill>
              </a:rPr>
              <a:t>Freedom</a:t>
            </a:r>
          </a:p>
          <a:p>
            <a:pPr marL="812800" lvl="0" indent="-363538">
              <a:buFont typeface="Wingdings" pitchFamily="2" charset="2"/>
              <a:buChar char="v"/>
            </a:pPr>
            <a:endParaRPr lang="en-IN" sz="1200" dirty="0" smtClean="0">
              <a:solidFill>
                <a:srgbClr val="002060"/>
              </a:solidFill>
            </a:endParaRPr>
          </a:p>
          <a:p>
            <a:pPr marL="812800" lvl="0" indent="-363538">
              <a:buFont typeface="Wingdings" pitchFamily="2" charset="2"/>
              <a:buChar char="v"/>
            </a:pPr>
            <a:r>
              <a:rPr lang="en-US" sz="2400" b="1" dirty="0" smtClean="0"/>
              <a:t>Respect</a:t>
            </a:r>
          </a:p>
          <a:p>
            <a:pPr marL="812800" lvl="0" indent="-363538">
              <a:buFont typeface="Wingdings" pitchFamily="2" charset="2"/>
              <a:buChar char="v"/>
            </a:pPr>
            <a:endParaRPr lang="en-IN" sz="1200" dirty="0" smtClean="0"/>
          </a:p>
          <a:p>
            <a:pPr marL="812800" lvl="0" indent="-363538">
              <a:buFont typeface="Wingdings" pitchFamily="2" charset="2"/>
              <a:buChar char="v"/>
            </a:pPr>
            <a:r>
              <a:rPr lang="en-US" sz="2400" b="1" dirty="0" smtClean="0">
                <a:solidFill>
                  <a:srgbClr val="FF0000"/>
                </a:solidFill>
              </a:rPr>
              <a:t>Collaboration</a:t>
            </a:r>
          </a:p>
          <a:p>
            <a:pPr marL="812800" lvl="0" indent="-363538">
              <a:buFont typeface="Wingdings" pitchFamily="2" charset="2"/>
              <a:buChar char="v"/>
            </a:pPr>
            <a:endParaRPr lang="en-IN" sz="1200" dirty="0" smtClean="0">
              <a:solidFill>
                <a:srgbClr val="FF0000"/>
              </a:solidFill>
            </a:endParaRPr>
          </a:p>
          <a:p>
            <a:pPr marL="812800" lvl="0" indent="-363538">
              <a:buFont typeface="Wingdings" pitchFamily="2" charset="2"/>
              <a:buChar char="v"/>
            </a:pPr>
            <a:r>
              <a:rPr lang="en-US" sz="2400" b="1" dirty="0" smtClean="0">
                <a:solidFill>
                  <a:srgbClr val="002060"/>
                </a:solidFill>
              </a:rPr>
              <a:t>Conflict Resolution</a:t>
            </a:r>
          </a:p>
          <a:p>
            <a:pPr marL="812800" lvl="0" indent="-363538">
              <a:buFont typeface="Wingdings" pitchFamily="2" charset="2"/>
              <a:buChar char="v"/>
            </a:pPr>
            <a:endParaRPr lang="en-IN" sz="1200" dirty="0" smtClean="0">
              <a:solidFill>
                <a:srgbClr val="002060"/>
              </a:solidFill>
            </a:endParaRPr>
          </a:p>
          <a:p>
            <a:pPr marL="812800" lvl="0" indent="-363538">
              <a:buFont typeface="Wingdings" pitchFamily="2" charset="2"/>
              <a:buChar char="v"/>
            </a:pPr>
            <a:r>
              <a:rPr lang="en-US" sz="2400" b="1" dirty="0" smtClean="0"/>
              <a:t>Celebrating Diversity-People, Places and Ideas</a:t>
            </a:r>
          </a:p>
          <a:p>
            <a:pPr marL="812800" lvl="0" indent="-363538">
              <a:buFont typeface="Wingdings" pitchFamily="2" charset="2"/>
              <a:buChar char="v"/>
            </a:pPr>
            <a:endParaRPr lang="en-IN" sz="1200" dirty="0" smtClean="0"/>
          </a:p>
          <a:p>
            <a:pPr marL="812800" lvl="0" indent="-363538">
              <a:buFont typeface="Wingdings" pitchFamily="2" charset="2"/>
              <a:buChar char="v"/>
            </a:pPr>
            <a:r>
              <a:rPr lang="en-US" sz="2400" b="1" dirty="0" smtClean="0">
                <a:solidFill>
                  <a:srgbClr val="FF0000"/>
                </a:solidFill>
              </a:rPr>
              <a:t>Respect for Nation</a:t>
            </a:r>
          </a:p>
          <a:p>
            <a:pPr marL="812800" lvl="0" indent="-363538">
              <a:buFont typeface="Wingdings" pitchFamily="2" charset="2"/>
              <a:buChar char="v"/>
            </a:pPr>
            <a:endParaRPr lang="en-IN" sz="1200" dirty="0" smtClean="0">
              <a:solidFill>
                <a:srgbClr val="FF0000"/>
              </a:solidFill>
            </a:endParaRPr>
          </a:p>
          <a:p>
            <a:pPr marL="812800" lvl="0" indent="-363538">
              <a:buFont typeface="Wingdings" pitchFamily="2" charset="2"/>
              <a:buChar char="v"/>
            </a:pPr>
            <a:r>
              <a:rPr lang="en-US" sz="2400" b="1" dirty="0" smtClean="0">
                <a:solidFill>
                  <a:srgbClr val="002060"/>
                </a:solidFill>
              </a:rPr>
              <a:t> Responsibility</a:t>
            </a:r>
            <a:endParaRPr lang="en-IN" sz="2400" dirty="0" smtClean="0">
              <a:solidFill>
                <a:srgbClr val="002060"/>
              </a:solidFill>
            </a:endParaRPr>
          </a:p>
          <a:p>
            <a:pPr>
              <a:buFont typeface="Wingdings" pitchFamily="2" charset="2"/>
              <a:buChar char="Ø"/>
            </a:pPr>
            <a:endParaRPr lang="en-IN" dirty="0"/>
          </a:p>
        </p:txBody>
      </p:sp>
      <p:sp>
        <p:nvSpPr>
          <p:cNvPr id="5" name="Rectangle 4"/>
          <p:cNvSpPr/>
          <p:nvPr/>
        </p:nvSpPr>
        <p:spPr>
          <a:xfrm>
            <a:off x="0" y="0"/>
            <a:ext cx="9144000" cy="83820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3200" b="1" u="sng" dirty="0" smtClean="0">
                <a:solidFill>
                  <a:srgbClr val="FFFF00"/>
                </a:solidFill>
                <a:effectLst>
                  <a:outerShdw blurRad="38100" dist="38100" dir="2700000" algn="tl">
                    <a:srgbClr val="000000">
                      <a:alpha val="43137"/>
                    </a:srgbClr>
                  </a:outerShdw>
                </a:effectLst>
              </a:rPr>
              <a:t>STAGE SPECIFIC FOCUS EARLY ADOLESCENCE</a:t>
            </a:r>
            <a:endParaRPr lang="en-IN" sz="3200" b="1" u="sng" dirty="0">
              <a:solidFill>
                <a:srgbClr val="FFFF00"/>
              </a:solidFill>
              <a:effectLst>
                <a:outerShdw blurRad="38100" dist="38100" dir="2700000" algn="tl">
                  <a:srgbClr val="000000">
                    <a:alpha val="43137"/>
                  </a:srgbClr>
                </a:outerShdw>
              </a:effectLst>
            </a:endParaRPr>
          </a:p>
        </p:txBody>
      </p:sp>
      <p:pic>
        <p:nvPicPr>
          <p:cNvPr id="6" name="Picture 2" descr="C:\Users\usha\Desktop\Untitled2.jpg"/>
          <p:cNvPicPr>
            <a:picLocks noChangeAspect="1" noChangeArrowheads="1"/>
          </p:cNvPicPr>
          <p:nvPr/>
        </p:nvPicPr>
        <p:blipFill>
          <a:blip r:embed="rId2"/>
          <a:srcRect l="23607" r="29180"/>
          <a:stretch>
            <a:fillRect/>
          </a:stretch>
        </p:blipFill>
        <p:spPr bwMode="auto">
          <a:xfrm>
            <a:off x="0" y="0"/>
            <a:ext cx="725424" cy="809625"/>
          </a:xfrm>
          <a:prstGeom prst="rect">
            <a:avLst/>
          </a:prstGeom>
          <a:noFill/>
        </p:spPr>
      </p:pic>
      <p:pic>
        <p:nvPicPr>
          <p:cNvPr id="7" name="Picture 2" descr="C:\Users\usha\Desktop\Untitled2.jpg"/>
          <p:cNvPicPr>
            <a:picLocks noChangeAspect="1" noChangeArrowheads="1"/>
          </p:cNvPicPr>
          <p:nvPr/>
        </p:nvPicPr>
        <p:blipFill>
          <a:blip r:embed="rId2"/>
          <a:srcRect l="23607" r="29180"/>
          <a:stretch>
            <a:fillRect/>
          </a:stretch>
        </p:blipFill>
        <p:spPr bwMode="auto">
          <a:xfrm>
            <a:off x="8418576" y="0"/>
            <a:ext cx="725424" cy="809625"/>
          </a:xfrm>
          <a:prstGeom prst="rect">
            <a:avLst/>
          </a:prstGeom>
          <a:noFill/>
        </p:spPr>
      </p:pic>
    </p:spTree>
  </p:cSld>
  <p:clrMapOvr>
    <a:masterClrMapping/>
  </p:clrMapOvr>
  <p:transition>
    <p:blinds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C:\Users\usha\Desktop\Untitled.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Tree>
  </p:cSld>
  <p:clrMapOvr>
    <a:masterClrMapping/>
  </p:clrMapOvr>
  <p:transition>
    <p:comb/>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4" name="Picture 6" descr="C:\Users\usha\AppData\Local\Packages\Microsoft.Windows.Photos_8wekyb3d8bbwe\TempState\ShareServiceTempFolder\Values-Organisational-Behaviour-12-320.jpeg"/>
          <p:cNvPicPr>
            <a:picLocks noChangeAspect="1" noChangeArrowheads="1"/>
          </p:cNvPicPr>
          <p:nvPr/>
        </p:nvPicPr>
        <p:blipFill>
          <a:blip r:embed="rId2"/>
          <a:srcRect/>
          <a:stretch>
            <a:fillRect/>
          </a:stretch>
        </p:blipFill>
        <p:spPr bwMode="auto">
          <a:xfrm>
            <a:off x="0" y="0"/>
            <a:ext cx="9169400" cy="6858000"/>
          </a:xfrm>
          <a:prstGeom prst="rect">
            <a:avLst/>
          </a:prstGeom>
          <a:noFill/>
        </p:spPr>
      </p:pic>
    </p:spTree>
  </p:cSld>
  <p:clrMapOvr>
    <a:masterClrMapping/>
  </p:clrMapOvr>
  <p:transition>
    <p:comb/>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3124200"/>
            <a:ext cx="9144000" cy="114300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4800" b="1" u="sng" dirty="0" smtClean="0">
                <a:solidFill>
                  <a:srgbClr val="FFFF00"/>
                </a:solidFill>
                <a:effectLst>
                  <a:outerShdw blurRad="38100" dist="38100" dir="2700000" algn="tl">
                    <a:srgbClr val="000000">
                      <a:alpha val="43137"/>
                    </a:srgbClr>
                  </a:outerShdw>
                </a:effectLst>
              </a:rPr>
              <a:t>THANK YOU</a:t>
            </a:r>
            <a:endParaRPr lang="en-IN" sz="4800" b="1" u="sng" dirty="0">
              <a:solidFill>
                <a:srgbClr val="FFFF00"/>
              </a:solidFill>
              <a:effectLst>
                <a:outerShdw blurRad="38100" dist="38100" dir="2700000" algn="tl">
                  <a:srgbClr val="000000">
                    <a:alpha val="43137"/>
                  </a:srgbClr>
                </a:outerShdw>
              </a:effectLst>
            </a:endParaRPr>
          </a:p>
        </p:txBody>
      </p:sp>
      <p:pic>
        <p:nvPicPr>
          <p:cNvPr id="18434" name="Picture 2" descr="C:\Users\usha\Desktop\Untitled2.jpg"/>
          <p:cNvPicPr>
            <a:picLocks noChangeAspect="1" noChangeArrowheads="1"/>
          </p:cNvPicPr>
          <p:nvPr/>
        </p:nvPicPr>
        <p:blipFill>
          <a:blip r:embed="rId2"/>
          <a:srcRect l="23607" r="29180"/>
          <a:stretch>
            <a:fillRect/>
          </a:stretch>
        </p:blipFill>
        <p:spPr bwMode="auto">
          <a:xfrm>
            <a:off x="0" y="3124200"/>
            <a:ext cx="1066800" cy="1190625"/>
          </a:xfrm>
          <a:prstGeom prst="rect">
            <a:avLst/>
          </a:prstGeom>
          <a:noFill/>
        </p:spPr>
      </p:pic>
      <p:pic>
        <p:nvPicPr>
          <p:cNvPr id="6" name="Picture 2" descr="C:\Users\usha\Desktop\Untitled2.jpg"/>
          <p:cNvPicPr>
            <a:picLocks noChangeAspect="1" noChangeArrowheads="1"/>
          </p:cNvPicPr>
          <p:nvPr/>
        </p:nvPicPr>
        <p:blipFill>
          <a:blip r:embed="rId2"/>
          <a:srcRect l="23607" r="29180"/>
          <a:stretch>
            <a:fillRect/>
          </a:stretch>
        </p:blipFill>
        <p:spPr bwMode="auto">
          <a:xfrm>
            <a:off x="8077200" y="3124200"/>
            <a:ext cx="1066800" cy="1190625"/>
          </a:xfrm>
          <a:prstGeom prst="rect">
            <a:avLst/>
          </a:prstGeom>
          <a:noFill/>
        </p:spPr>
      </p:pic>
    </p:spTree>
  </p:cSld>
  <p:clrMapOvr>
    <a:masterClrMapping/>
  </p:clrMapOvr>
  <p:transition>
    <p:randomBar dir="vert"/>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97</TotalTime>
  <Words>253</Words>
  <Application>Microsoft Office PowerPoint</Application>
  <PresentationFormat>On-screen Show (4:3)</PresentationFormat>
  <Paragraphs>51</Paragraphs>
  <Slides>8</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0" baseType="lpstr">
      <vt:lpstr>Office Theme</vt:lpstr>
      <vt:lpstr>Slide</vt:lpstr>
      <vt:lpstr>Slide 1</vt:lpstr>
      <vt:lpstr>Slide 2</vt:lpstr>
      <vt:lpstr>Slide 3</vt:lpstr>
      <vt:lpstr>Slide 4</vt:lpstr>
      <vt:lpstr>Slide 5</vt:lpstr>
      <vt:lpstr>Slide 6</vt:lpstr>
      <vt:lpstr>Slide 7</vt:lpstr>
      <vt:lpstr>Slide 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usha</dc:creator>
  <cp:lastModifiedBy>usha</cp:lastModifiedBy>
  <cp:revision>20</cp:revision>
  <dcterms:created xsi:type="dcterms:W3CDTF">2006-08-16T00:00:00Z</dcterms:created>
  <dcterms:modified xsi:type="dcterms:W3CDTF">2024-11-05T02:35:14Z</dcterms:modified>
</cp:coreProperties>
</file>